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4" r:id="rId4"/>
  </p:sldMasterIdLst>
  <p:notesMasterIdLst>
    <p:notesMasterId r:id="rId28"/>
  </p:notesMasterIdLst>
  <p:handoutMasterIdLst>
    <p:handoutMasterId r:id="rId29"/>
  </p:handoutMasterIdLst>
  <p:sldIdLst>
    <p:sldId id="286" r:id="rId5"/>
    <p:sldId id="287" r:id="rId6"/>
    <p:sldId id="413" r:id="rId7"/>
    <p:sldId id="473" r:id="rId8"/>
    <p:sldId id="474" r:id="rId9"/>
    <p:sldId id="475" r:id="rId10"/>
    <p:sldId id="476" r:id="rId11"/>
    <p:sldId id="477" r:id="rId12"/>
    <p:sldId id="478" r:id="rId13"/>
    <p:sldId id="479" r:id="rId14"/>
    <p:sldId id="480" r:id="rId15"/>
    <p:sldId id="481" r:id="rId16"/>
    <p:sldId id="482" r:id="rId17"/>
    <p:sldId id="483" r:id="rId18"/>
    <p:sldId id="484" r:id="rId19"/>
    <p:sldId id="485" r:id="rId20"/>
    <p:sldId id="486" r:id="rId21"/>
    <p:sldId id="304" r:id="rId22"/>
    <p:sldId id="487" r:id="rId23"/>
    <p:sldId id="489" r:id="rId24"/>
    <p:sldId id="488" r:id="rId25"/>
    <p:sldId id="490" r:id="rId26"/>
    <p:sldId id="40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092" autoAdjust="0"/>
  </p:normalViewPr>
  <p:slideViewPr>
    <p:cSldViewPr snapToGrid="0">
      <p:cViewPr varScale="1">
        <p:scale>
          <a:sx n="82" d="100"/>
          <a:sy n="82" d="100"/>
        </p:scale>
        <p:origin x="1008" y="84"/>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2/18/2023</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2/18/2023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3</a:t>
            </a:fld>
            <a:endParaRPr lang="en-US" dirty="0"/>
          </a:p>
        </p:txBody>
      </p:sp>
    </p:spTree>
    <p:extLst>
      <p:ext uri="{BB962C8B-B14F-4D97-AF65-F5344CB8AC3E}">
        <p14:creationId xmlns:p14="http://schemas.microsoft.com/office/powerpoint/2010/main" val="110895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12</a:t>
            </a:fld>
            <a:endParaRPr lang="en-US" dirty="0"/>
          </a:p>
        </p:txBody>
      </p:sp>
    </p:spTree>
    <p:extLst>
      <p:ext uri="{BB962C8B-B14F-4D97-AF65-F5344CB8AC3E}">
        <p14:creationId xmlns:p14="http://schemas.microsoft.com/office/powerpoint/2010/main" val="293676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13</a:t>
            </a:fld>
            <a:endParaRPr lang="en-US" dirty="0"/>
          </a:p>
        </p:txBody>
      </p:sp>
    </p:spTree>
    <p:extLst>
      <p:ext uri="{BB962C8B-B14F-4D97-AF65-F5344CB8AC3E}">
        <p14:creationId xmlns:p14="http://schemas.microsoft.com/office/powerpoint/2010/main" val="47808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14</a:t>
            </a:fld>
            <a:endParaRPr lang="en-US" dirty="0"/>
          </a:p>
        </p:txBody>
      </p:sp>
    </p:spTree>
    <p:extLst>
      <p:ext uri="{BB962C8B-B14F-4D97-AF65-F5344CB8AC3E}">
        <p14:creationId xmlns:p14="http://schemas.microsoft.com/office/powerpoint/2010/main" val="1745628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15</a:t>
            </a:fld>
            <a:endParaRPr lang="en-US" dirty="0"/>
          </a:p>
        </p:txBody>
      </p:sp>
    </p:spTree>
    <p:extLst>
      <p:ext uri="{BB962C8B-B14F-4D97-AF65-F5344CB8AC3E}">
        <p14:creationId xmlns:p14="http://schemas.microsoft.com/office/powerpoint/2010/main" val="3965795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16</a:t>
            </a:fld>
            <a:endParaRPr lang="en-US" dirty="0"/>
          </a:p>
        </p:txBody>
      </p:sp>
    </p:spTree>
    <p:extLst>
      <p:ext uri="{BB962C8B-B14F-4D97-AF65-F5344CB8AC3E}">
        <p14:creationId xmlns:p14="http://schemas.microsoft.com/office/powerpoint/2010/main" val="692270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17</a:t>
            </a:fld>
            <a:endParaRPr lang="en-US" dirty="0"/>
          </a:p>
        </p:txBody>
      </p:sp>
    </p:spTree>
    <p:extLst>
      <p:ext uri="{BB962C8B-B14F-4D97-AF65-F5344CB8AC3E}">
        <p14:creationId xmlns:p14="http://schemas.microsoft.com/office/powerpoint/2010/main" val="190657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18</a:t>
            </a:fld>
            <a:endParaRPr lang="en-US" dirty="0"/>
          </a:p>
        </p:txBody>
      </p:sp>
    </p:spTree>
    <p:extLst>
      <p:ext uri="{BB962C8B-B14F-4D97-AF65-F5344CB8AC3E}">
        <p14:creationId xmlns:p14="http://schemas.microsoft.com/office/powerpoint/2010/main" val="454057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19</a:t>
            </a:fld>
            <a:endParaRPr lang="en-US" dirty="0"/>
          </a:p>
        </p:txBody>
      </p:sp>
    </p:spTree>
    <p:extLst>
      <p:ext uri="{BB962C8B-B14F-4D97-AF65-F5344CB8AC3E}">
        <p14:creationId xmlns:p14="http://schemas.microsoft.com/office/powerpoint/2010/main" val="4091856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20</a:t>
            </a:fld>
            <a:endParaRPr lang="en-US" dirty="0"/>
          </a:p>
        </p:txBody>
      </p:sp>
    </p:spTree>
    <p:extLst>
      <p:ext uri="{BB962C8B-B14F-4D97-AF65-F5344CB8AC3E}">
        <p14:creationId xmlns:p14="http://schemas.microsoft.com/office/powerpoint/2010/main" val="701012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21</a:t>
            </a:fld>
            <a:endParaRPr lang="en-US" dirty="0"/>
          </a:p>
        </p:txBody>
      </p:sp>
    </p:spTree>
    <p:extLst>
      <p:ext uri="{BB962C8B-B14F-4D97-AF65-F5344CB8AC3E}">
        <p14:creationId xmlns:p14="http://schemas.microsoft.com/office/powerpoint/2010/main" val="63270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4</a:t>
            </a:fld>
            <a:endParaRPr lang="en-US" dirty="0"/>
          </a:p>
        </p:txBody>
      </p:sp>
    </p:spTree>
    <p:extLst>
      <p:ext uri="{BB962C8B-B14F-4D97-AF65-F5344CB8AC3E}">
        <p14:creationId xmlns:p14="http://schemas.microsoft.com/office/powerpoint/2010/main" val="488606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22</a:t>
            </a:fld>
            <a:endParaRPr lang="en-US" dirty="0"/>
          </a:p>
        </p:txBody>
      </p:sp>
    </p:spTree>
    <p:extLst>
      <p:ext uri="{BB962C8B-B14F-4D97-AF65-F5344CB8AC3E}">
        <p14:creationId xmlns:p14="http://schemas.microsoft.com/office/powerpoint/2010/main" val="2725937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23</a:t>
            </a:fld>
            <a:endParaRPr lang="en-US" dirty="0"/>
          </a:p>
        </p:txBody>
      </p:sp>
    </p:spTree>
    <p:extLst>
      <p:ext uri="{BB962C8B-B14F-4D97-AF65-F5344CB8AC3E}">
        <p14:creationId xmlns:p14="http://schemas.microsoft.com/office/powerpoint/2010/main" val="227401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5</a:t>
            </a:fld>
            <a:endParaRPr lang="en-US" dirty="0"/>
          </a:p>
        </p:txBody>
      </p:sp>
    </p:spTree>
    <p:extLst>
      <p:ext uri="{BB962C8B-B14F-4D97-AF65-F5344CB8AC3E}">
        <p14:creationId xmlns:p14="http://schemas.microsoft.com/office/powerpoint/2010/main" val="242901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6</a:t>
            </a:fld>
            <a:endParaRPr lang="en-US" dirty="0"/>
          </a:p>
        </p:txBody>
      </p:sp>
    </p:spTree>
    <p:extLst>
      <p:ext uri="{BB962C8B-B14F-4D97-AF65-F5344CB8AC3E}">
        <p14:creationId xmlns:p14="http://schemas.microsoft.com/office/powerpoint/2010/main" val="16500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7</a:t>
            </a:fld>
            <a:endParaRPr lang="en-US" dirty="0"/>
          </a:p>
        </p:txBody>
      </p:sp>
    </p:spTree>
    <p:extLst>
      <p:ext uri="{BB962C8B-B14F-4D97-AF65-F5344CB8AC3E}">
        <p14:creationId xmlns:p14="http://schemas.microsoft.com/office/powerpoint/2010/main" val="352998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8</a:t>
            </a:fld>
            <a:endParaRPr lang="en-US" dirty="0"/>
          </a:p>
        </p:txBody>
      </p:sp>
    </p:spTree>
    <p:extLst>
      <p:ext uri="{BB962C8B-B14F-4D97-AF65-F5344CB8AC3E}">
        <p14:creationId xmlns:p14="http://schemas.microsoft.com/office/powerpoint/2010/main" val="2518851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9</a:t>
            </a:fld>
            <a:endParaRPr lang="en-US" dirty="0"/>
          </a:p>
        </p:txBody>
      </p:sp>
    </p:spTree>
    <p:extLst>
      <p:ext uri="{BB962C8B-B14F-4D97-AF65-F5344CB8AC3E}">
        <p14:creationId xmlns:p14="http://schemas.microsoft.com/office/powerpoint/2010/main" val="191094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10</a:t>
            </a:fld>
            <a:endParaRPr lang="en-US" dirty="0"/>
          </a:p>
        </p:txBody>
      </p:sp>
    </p:spTree>
    <p:extLst>
      <p:ext uri="{BB962C8B-B14F-4D97-AF65-F5344CB8AC3E}">
        <p14:creationId xmlns:p14="http://schemas.microsoft.com/office/powerpoint/2010/main" val="4067515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B62BC0-7DC4-4569-951D-2BB9475345C6}" type="slidenum">
              <a:rPr lang="en-US" smtClean="0"/>
              <a:t>11</a:t>
            </a:fld>
            <a:endParaRPr lang="en-US" dirty="0"/>
          </a:p>
        </p:txBody>
      </p:sp>
    </p:spTree>
    <p:extLst>
      <p:ext uri="{BB962C8B-B14F-4D97-AF65-F5344CB8AC3E}">
        <p14:creationId xmlns:p14="http://schemas.microsoft.com/office/powerpoint/2010/main" val="160926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latin typeface="Cambria" panose="02040503050406030204" pitchFamily="18" charset="0"/>
                <a:ea typeface="Cambria" panose="02040503050406030204" pitchFamily="18"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20XX</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Pitch deck</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A87306C-81BA-4795-A5CA-9392456A8C1E}"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765120"/>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42206582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286925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42296265"/>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latin typeface="Cambria" panose="02040503050406030204" pitchFamily="18" charset="0"/>
                <a:ea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35531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atin typeface="Cambria" panose="02040503050406030204" pitchFamily="18" charset="0"/>
                <a:ea typeface="Cambria" panose="02040503050406030204" pitchFamily="18" charset="0"/>
              </a:defRPr>
            </a:lvl1pPr>
            <a:lvl2pPr>
              <a:defRPr sz="2000">
                <a:latin typeface="Cambria" panose="02040503050406030204" pitchFamily="18" charset="0"/>
                <a:ea typeface="Cambria" panose="02040503050406030204" pitchFamily="18" charset="0"/>
              </a:defRPr>
            </a:lvl2pPr>
            <a:lvl3pPr>
              <a:defRPr sz="1800">
                <a:latin typeface="Cambria" panose="02040503050406030204" pitchFamily="18" charset="0"/>
                <a:ea typeface="Cambria" panose="02040503050406030204" pitchFamily="18" charset="0"/>
              </a:defRPr>
            </a:lvl3pPr>
            <a:lvl4pPr>
              <a:defRPr sz="1600">
                <a:latin typeface="Cambria" panose="02040503050406030204" pitchFamily="18" charset="0"/>
                <a:ea typeface="Cambria" panose="02040503050406030204" pitchFamily="18" charset="0"/>
              </a:defRPr>
            </a:lvl4pPr>
            <a:lvl5pPr>
              <a:defRPr sz="1600">
                <a:latin typeface="Cambria" panose="02040503050406030204" pitchFamily="18" charset="0"/>
                <a:ea typeface="Cambria" panose="02040503050406030204"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atin typeface="Cambria" panose="02040503050406030204" pitchFamily="18" charset="0"/>
                <a:ea typeface="Cambria" panose="02040503050406030204" pitchFamily="18" charset="0"/>
              </a:defRPr>
            </a:lvl1pPr>
            <a:lvl2pPr>
              <a:defRPr sz="2000">
                <a:latin typeface="Cambria" panose="02040503050406030204" pitchFamily="18" charset="0"/>
                <a:ea typeface="Cambria" panose="02040503050406030204" pitchFamily="18" charset="0"/>
              </a:defRPr>
            </a:lvl2pPr>
            <a:lvl3pPr>
              <a:defRPr sz="1800">
                <a:latin typeface="Cambria" panose="02040503050406030204" pitchFamily="18" charset="0"/>
                <a:ea typeface="Cambria" panose="02040503050406030204" pitchFamily="18" charset="0"/>
              </a:defRPr>
            </a:lvl3pPr>
            <a:lvl4pPr>
              <a:defRPr sz="1600">
                <a:latin typeface="Cambria" panose="02040503050406030204" pitchFamily="18" charset="0"/>
                <a:ea typeface="Cambria" panose="02040503050406030204" pitchFamily="18" charset="0"/>
              </a:defRPr>
            </a:lvl4pPr>
            <a:lvl5pPr>
              <a:defRPr sz="1600">
                <a:latin typeface="Cambria" panose="02040503050406030204" pitchFamily="18" charset="0"/>
                <a:ea typeface="Cambria" panose="02040503050406030204"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7"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985462222"/>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atin typeface="Cambria" panose="02040503050406030204" pitchFamily="18" charset="0"/>
                <a:ea typeface="Cambria" panose="02040503050406030204" pitchFamily="18" charset="0"/>
              </a:defRPr>
            </a:lvl1pPr>
            <a:lvl2pPr>
              <a:defRPr sz="2000">
                <a:latin typeface="Cambria" panose="02040503050406030204" pitchFamily="18" charset="0"/>
                <a:ea typeface="Cambria" panose="02040503050406030204" pitchFamily="18" charset="0"/>
              </a:defRPr>
            </a:lvl2pPr>
            <a:lvl3pPr>
              <a:defRPr sz="1800">
                <a:latin typeface="Cambria" panose="02040503050406030204" pitchFamily="18" charset="0"/>
                <a:ea typeface="Cambria" panose="02040503050406030204" pitchFamily="18" charset="0"/>
              </a:defRPr>
            </a:lvl3pPr>
            <a:lvl4pPr>
              <a:defRPr sz="1600">
                <a:latin typeface="Cambria" panose="02040503050406030204" pitchFamily="18" charset="0"/>
                <a:ea typeface="Cambria" panose="02040503050406030204" pitchFamily="18" charset="0"/>
              </a:defRPr>
            </a:lvl4pPr>
            <a:lvl5pPr>
              <a:defRPr sz="1600">
                <a:latin typeface="Cambria" panose="02040503050406030204" pitchFamily="18" charset="0"/>
                <a:ea typeface="Cambria" panose="02040503050406030204"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atin typeface="Cambria" panose="02040503050406030204" pitchFamily="18" charset="0"/>
                <a:ea typeface="Cambria" panose="02040503050406030204" pitchFamily="18" charset="0"/>
              </a:defRPr>
            </a:lvl1pPr>
            <a:lvl2pPr>
              <a:defRPr sz="2000">
                <a:latin typeface="Cambria" panose="02040503050406030204" pitchFamily="18" charset="0"/>
                <a:ea typeface="Cambria" panose="02040503050406030204" pitchFamily="18" charset="0"/>
              </a:defRPr>
            </a:lvl2pPr>
            <a:lvl3pPr>
              <a:defRPr sz="1800">
                <a:latin typeface="Cambria" panose="02040503050406030204" pitchFamily="18" charset="0"/>
                <a:ea typeface="Cambria" panose="02040503050406030204" pitchFamily="18" charset="0"/>
              </a:defRPr>
            </a:lvl3pPr>
            <a:lvl4pPr>
              <a:defRPr sz="1600">
                <a:latin typeface="Cambria" panose="02040503050406030204" pitchFamily="18" charset="0"/>
                <a:ea typeface="Cambria" panose="02040503050406030204" pitchFamily="18" charset="0"/>
              </a:defRPr>
            </a:lvl4pPr>
            <a:lvl5pPr>
              <a:defRPr sz="1600">
                <a:latin typeface="Cambria" panose="02040503050406030204" pitchFamily="18" charset="0"/>
                <a:ea typeface="Cambria" panose="02040503050406030204"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Pitch deck</a:t>
            </a:r>
            <a:endParaRPr lang="en-US" dirty="0"/>
          </a:p>
        </p:txBody>
      </p:sp>
      <p:sp>
        <p:nvSpPr>
          <p:cNvPr id="9" name="Slide Number Placeholder 8"/>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48421672"/>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Pitch deck</a:t>
            </a:r>
            <a:endParaRPr lang="en-US" dirty="0"/>
          </a:p>
        </p:txBody>
      </p:sp>
      <p:sp>
        <p:nvSpPr>
          <p:cNvPr id="5" name="Slide Number Placeholder 4"/>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08126015"/>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Pitch deck</a:t>
            </a:r>
            <a:endParaRPr lang="en-US" dirty="0"/>
          </a:p>
        </p:txBody>
      </p:sp>
      <p:sp>
        <p:nvSpPr>
          <p:cNvPr id="4" name="Slide Number Placeholder 3"/>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68409488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atin typeface="Cambria" panose="02040503050406030204" pitchFamily="18" charset="0"/>
                <a:ea typeface="Cambria" panose="02040503050406030204" pitchFamily="18" charset="0"/>
              </a:defRPr>
            </a:lvl1pPr>
            <a:lvl2pPr>
              <a:defRPr sz="2800">
                <a:latin typeface="Cambria" panose="02040503050406030204" pitchFamily="18" charset="0"/>
                <a:ea typeface="Cambria" panose="02040503050406030204" pitchFamily="18" charset="0"/>
              </a:defRPr>
            </a:lvl2pPr>
            <a:lvl3pPr>
              <a:defRPr sz="2400">
                <a:latin typeface="Cambria" panose="02040503050406030204" pitchFamily="18" charset="0"/>
                <a:ea typeface="Cambria" panose="02040503050406030204" pitchFamily="18" charset="0"/>
              </a:defRPr>
            </a:lvl3pPr>
            <a:lvl4pPr>
              <a:defRPr sz="2000">
                <a:latin typeface="Cambria" panose="02040503050406030204" pitchFamily="18" charset="0"/>
                <a:ea typeface="Cambria" panose="02040503050406030204" pitchFamily="18" charset="0"/>
              </a:defRPr>
            </a:lvl4pPr>
            <a:lvl5pPr>
              <a:defRPr sz="2000">
                <a:latin typeface="Cambria" panose="02040503050406030204" pitchFamily="18" charset="0"/>
                <a:ea typeface="Cambria" panose="020405030504060302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atin typeface="Cambria" panose="02040503050406030204" pitchFamily="18" charset="0"/>
                <a:ea typeface="Cambria" panose="020405030504060302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7"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87756302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atin typeface="Cambria" panose="02040503050406030204" pitchFamily="18" charset="0"/>
                <a:ea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atin typeface="Cambria" panose="02040503050406030204" pitchFamily="18" charset="0"/>
                <a:ea typeface="Cambria" panose="020405030504060302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7"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17305040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r>
              <a:rPr lang="en-US" dirty="0" err="1"/>
              <a:t>20XX</a:t>
            </a:r>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r>
              <a:rPr lang="en-US"/>
              <a:t>Pitch deck</a:t>
            </a:r>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10555888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654" r:id="rId12"/>
    <p:sldLayoutId id="2147483655" r:id="rId13"/>
    <p:sldLayoutId id="2147483657" r:id="rId14"/>
    <p:sldLayoutId id="2147483659" r:id="rId15"/>
    <p:sldLayoutId id="2147483660" r:id="rId16"/>
    <p:sldLayoutId id="2147483662" r:id="rId17"/>
    <p:sldLayoutId id="2147483663" r:id="rId18"/>
    <p:sldLayoutId id="2147483664" r:id="rId19"/>
    <p:sldLayoutId id="2147483665" r:id="rId20"/>
    <p:sldLayoutId id="2147483666" r:id="rId21"/>
    <p:sldLayoutId id="2147483667"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D720-4581-991E-E6E8-9CF73E616BC8}"/>
              </a:ext>
            </a:extLst>
          </p:cNvPr>
          <p:cNvSpPr>
            <a:spLocks noGrp="1"/>
          </p:cNvSpPr>
          <p:nvPr>
            <p:ph type="ctrTitle"/>
          </p:nvPr>
        </p:nvSpPr>
        <p:spPr/>
        <p:txBody>
          <a:bodyPr/>
          <a:lstStyle/>
          <a:p>
            <a:r>
              <a:rPr lang="en-US" dirty="0"/>
              <a:t>Healing haunted histories</a:t>
            </a:r>
          </a:p>
        </p:txBody>
      </p:sp>
      <p:sp>
        <p:nvSpPr>
          <p:cNvPr id="3" name="Subtitle 2">
            <a:extLst>
              <a:ext uri="{FF2B5EF4-FFF2-40B4-BE49-F238E27FC236}">
                <a16:creationId xmlns:a16="http://schemas.microsoft.com/office/drawing/2014/main" id="{5E9755B9-37DE-0AAB-F22A-0724E7BD4ACE}"/>
              </a:ext>
            </a:extLst>
          </p:cNvPr>
          <p:cNvSpPr>
            <a:spLocks noGrp="1"/>
          </p:cNvSpPr>
          <p:nvPr>
            <p:ph type="subTitle" idx="1"/>
          </p:nvPr>
        </p:nvSpPr>
        <p:spPr/>
        <p:txBody>
          <a:bodyPr>
            <a:normAutofit/>
          </a:bodyPr>
          <a:lstStyle/>
          <a:p>
            <a:pPr marL="0" marR="0" algn="ctr">
              <a:spcBef>
                <a:spcPts val="0"/>
              </a:spcBef>
              <a:spcAft>
                <a:spcPts val="0"/>
              </a:spcAft>
            </a:pPr>
            <a:r>
              <a:rPr lang="en-US" sz="1800" b="1" dirty="0">
                <a:effectLst/>
                <a:cs typeface="Times New Roman" panose="02020603050405020304" pitchFamily="18" charset="0"/>
              </a:rPr>
              <a:t>A Case Study of Native, Settler, and Queer America</a:t>
            </a:r>
            <a:endParaRPr lang="en-US" sz="1800" dirty="0">
              <a:effectLst/>
              <a:cs typeface="Times New Roman" panose="02020603050405020304" pitchFamily="18" charset="0"/>
            </a:endParaRPr>
          </a:p>
          <a:p>
            <a:pPr marL="0" marR="0" algn="ctr">
              <a:spcBef>
                <a:spcPts val="0"/>
              </a:spcBef>
              <a:spcAft>
                <a:spcPts val="0"/>
              </a:spcAft>
            </a:pPr>
            <a:r>
              <a:rPr lang="en-US" sz="1800" b="1" dirty="0">
                <a:effectLst/>
                <a:cs typeface="Times New Roman" panose="02020603050405020304" pitchFamily="18" charset="0"/>
              </a:rPr>
              <a:t>in Champaign County, Illinois</a:t>
            </a:r>
          </a:p>
          <a:p>
            <a:pPr marL="0" marR="0" algn="ctr">
              <a:spcBef>
                <a:spcPts val="0"/>
              </a:spcBef>
              <a:spcAft>
                <a:spcPts val="0"/>
              </a:spcAft>
            </a:pPr>
            <a:endParaRPr lang="en-US" sz="1800" dirty="0">
              <a:effectLst/>
              <a:cs typeface="Times New Roman" panose="02020603050405020304" pitchFamily="18" charset="0"/>
            </a:endParaRPr>
          </a:p>
          <a:p>
            <a:pPr marL="0" marR="0" algn="ctr">
              <a:spcBef>
                <a:spcPts val="0"/>
              </a:spcBef>
              <a:spcAft>
                <a:spcPts val="0"/>
              </a:spcAft>
            </a:pPr>
            <a:r>
              <a:rPr lang="en-US" sz="1800" dirty="0">
                <a:effectLst/>
                <a:cs typeface="Times New Roman" panose="02020603050405020304" pitchFamily="18" charset="0"/>
              </a:rPr>
              <a:t>Week 5/6: The Landlines and Bloodlines of Robert Allerton</a:t>
            </a:r>
          </a:p>
        </p:txBody>
      </p:sp>
      <p:sp>
        <p:nvSpPr>
          <p:cNvPr id="4" name="TextBox 3">
            <a:extLst>
              <a:ext uri="{FF2B5EF4-FFF2-40B4-BE49-F238E27FC236}">
                <a16:creationId xmlns:a16="http://schemas.microsoft.com/office/drawing/2014/main" id="{8A3F3C7A-6F69-33BB-2862-11FA6DFB1042}"/>
              </a:ext>
            </a:extLst>
          </p:cNvPr>
          <p:cNvSpPr txBox="1"/>
          <p:nvPr/>
        </p:nvSpPr>
        <p:spPr>
          <a:xfrm>
            <a:off x="1853677" y="6126480"/>
            <a:ext cx="8854860"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Developed by Eileen  Gebbie, MA, MDiv for The BTS Center Leadership Commons (2022)</a:t>
            </a:r>
          </a:p>
        </p:txBody>
      </p:sp>
    </p:spTree>
    <p:extLst>
      <p:ext uri="{BB962C8B-B14F-4D97-AF65-F5344CB8AC3E}">
        <p14:creationId xmlns:p14="http://schemas.microsoft.com/office/powerpoint/2010/main" val="2552284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35421" y="356352"/>
            <a:ext cx="5849632"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93294" y="2181977"/>
            <a:ext cx="5733885" cy="3549570"/>
          </a:xfrm>
        </p:spPr>
        <p:txBody>
          <a:bodyPr>
            <a:normAutofit/>
          </a:bodyPr>
          <a:lstStyle/>
          <a:p>
            <a:pPr marL="45720" indent="0">
              <a:buNone/>
            </a:pPr>
            <a:r>
              <a:rPr lang="en-US" sz="2800" i="1" dirty="0"/>
              <a:t>Robert Allerton was invited over there for lunch before a football game and he didn't have a son and I didn't have a father, so we were paired off and lived happily ever after. </a:t>
            </a:r>
          </a:p>
          <a:p>
            <a:pPr marL="45720" indent="0">
              <a:buNone/>
            </a:pPr>
            <a:r>
              <a:rPr lang="en-US" sz="2800" dirty="0"/>
              <a:t>–John Gregg in 1984</a:t>
            </a:r>
          </a:p>
        </p:txBody>
      </p:sp>
      <p:pic>
        <p:nvPicPr>
          <p:cNvPr id="4" name="Picture 3" descr="A couple of men sitting at a table with glasses of wine&#10;&#10;Description automatically generated with medium confidence">
            <a:extLst>
              <a:ext uri="{FF2B5EF4-FFF2-40B4-BE49-F238E27FC236}">
                <a16:creationId xmlns:a16="http://schemas.microsoft.com/office/drawing/2014/main" id="{E1BFAE33-AB96-3219-1409-A7E8BBEC201F}"/>
              </a:ext>
            </a:extLst>
          </p:cNvPr>
          <p:cNvPicPr>
            <a:picLocks noChangeAspect="1"/>
          </p:cNvPicPr>
          <p:nvPr/>
        </p:nvPicPr>
        <p:blipFill rotWithShape="1">
          <a:blip r:embed="rId3"/>
          <a:srcRect l="23807" r="16837" b="-1"/>
          <a:stretch/>
        </p:blipFill>
        <p:spPr>
          <a:xfrm>
            <a:off x="6636743" y="1238487"/>
            <a:ext cx="4741120" cy="4493060"/>
          </a:xfrm>
          <a:prstGeom prst="rect">
            <a:avLst/>
          </a:prstGeom>
        </p:spPr>
      </p:pic>
    </p:spTree>
    <p:extLst>
      <p:ext uri="{BB962C8B-B14F-4D97-AF65-F5344CB8AC3E}">
        <p14:creationId xmlns:p14="http://schemas.microsoft.com/office/powerpoint/2010/main" val="37077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63136" y="409184"/>
            <a:ext cx="5632864" cy="1356360"/>
          </a:xfrm>
        </p:spPr>
        <p:txBody>
          <a:bodyPr>
            <a:normAutofit fontScale="90000"/>
          </a:bodyPr>
          <a:lstStyle/>
          <a:p>
            <a:r>
              <a:rPr lang="en-US"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63137" y="1965959"/>
            <a:ext cx="5632863" cy="4329433"/>
          </a:xfrm>
        </p:spPr>
        <p:txBody>
          <a:bodyPr>
            <a:noAutofit/>
          </a:bodyPr>
          <a:lstStyle/>
          <a:p>
            <a:pPr marL="45720" indent="0">
              <a:buNone/>
            </a:pPr>
            <a:r>
              <a:rPr lang="en-US" sz="2800" dirty="0"/>
              <a:t>In 1938 </a:t>
            </a:r>
            <a:r>
              <a:rPr lang="fi-FI" sz="2800"/>
              <a:t>after a trip through Asia, </a:t>
            </a:r>
            <a:r>
              <a:rPr lang="en-US" sz="2800" dirty="0"/>
              <a:t>Robert and John purchased 300 acres on Hawai’i that had been owned by (hereditary) Queen </a:t>
            </a:r>
            <a:r>
              <a:rPr lang="fi-FI" sz="2800" dirty="0"/>
              <a:t>Emma Kalanikaumakaʻamano Kaleleonālani </a:t>
            </a:r>
            <a:r>
              <a:rPr lang="fi-FI" sz="2800"/>
              <a:t>Naʻea Rooke. </a:t>
            </a:r>
            <a:endParaRPr lang="fi-FI" sz="2800" dirty="0"/>
          </a:p>
          <a:p>
            <a:pPr marL="45720" indent="0">
              <a:buNone/>
            </a:pPr>
            <a:r>
              <a:rPr lang="fi-FI" sz="2800" dirty="0"/>
              <a:t>Note: The </a:t>
            </a:r>
            <a:r>
              <a:rPr lang="fi-FI" sz="2800"/>
              <a:t>Native Hawai’ian monarchy </a:t>
            </a:r>
            <a:r>
              <a:rPr lang="fi-FI" sz="2800" dirty="0"/>
              <a:t>had been overthrown by a coup orchestrated by American businessmen in 1893.</a:t>
            </a:r>
            <a:endParaRPr lang="en-US" sz="2800" dirty="0"/>
          </a:p>
        </p:txBody>
      </p:sp>
      <p:pic>
        <p:nvPicPr>
          <p:cNvPr id="7" name="Picture 6" descr="A person standing next to a statue&#10;&#10;Description automatically generated with medium confidence">
            <a:extLst>
              <a:ext uri="{FF2B5EF4-FFF2-40B4-BE49-F238E27FC236}">
                <a16:creationId xmlns:a16="http://schemas.microsoft.com/office/drawing/2014/main" id="{BE7F7789-6AF6-C808-A31A-21ECC4D45784}"/>
              </a:ext>
            </a:extLst>
          </p:cNvPr>
          <p:cNvPicPr>
            <a:picLocks noChangeAspect="1"/>
          </p:cNvPicPr>
          <p:nvPr/>
        </p:nvPicPr>
        <p:blipFill>
          <a:blip r:embed="rId3"/>
          <a:stretch>
            <a:fillRect/>
          </a:stretch>
        </p:blipFill>
        <p:spPr>
          <a:xfrm>
            <a:off x="6214755" y="2079320"/>
            <a:ext cx="2684249" cy="4329433"/>
          </a:xfrm>
          <a:prstGeom prst="rect">
            <a:avLst/>
          </a:prstGeom>
        </p:spPr>
      </p:pic>
      <p:pic>
        <p:nvPicPr>
          <p:cNvPr id="5" name="Picture 4" descr="A person in a black dress&#10;&#10;Description automatically generated with medium confidence">
            <a:extLst>
              <a:ext uri="{FF2B5EF4-FFF2-40B4-BE49-F238E27FC236}">
                <a16:creationId xmlns:a16="http://schemas.microsoft.com/office/drawing/2014/main" id="{BDEBC263-4A84-A476-A7CD-9DE0B46F62A2}"/>
              </a:ext>
            </a:extLst>
          </p:cNvPr>
          <p:cNvPicPr>
            <a:picLocks noChangeAspect="1"/>
          </p:cNvPicPr>
          <p:nvPr/>
        </p:nvPicPr>
        <p:blipFill rotWithShape="1">
          <a:blip r:embed="rId4"/>
          <a:srcRect l="11083" r="7525" b="1"/>
          <a:stretch/>
        </p:blipFill>
        <p:spPr>
          <a:xfrm>
            <a:off x="9106422" y="304867"/>
            <a:ext cx="2835057" cy="4958264"/>
          </a:xfrm>
          <a:prstGeom prst="rect">
            <a:avLst/>
          </a:prstGeom>
        </p:spPr>
      </p:pic>
    </p:spTree>
    <p:extLst>
      <p:ext uri="{BB962C8B-B14F-4D97-AF65-F5344CB8AC3E}">
        <p14:creationId xmlns:p14="http://schemas.microsoft.com/office/powerpoint/2010/main" val="29183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83394" y="516852"/>
            <a:ext cx="5701659"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641268" y="2546430"/>
            <a:ext cx="5585912" cy="3549570"/>
          </a:xfrm>
        </p:spPr>
        <p:txBody>
          <a:bodyPr>
            <a:normAutofit/>
          </a:bodyPr>
          <a:lstStyle/>
          <a:p>
            <a:r>
              <a:rPr lang="en-US" sz="2800" dirty="0"/>
              <a:t>John designed the home, Lawa’i-kai, “near the ocean”</a:t>
            </a:r>
          </a:p>
          <a:p>
            <a:r>
              <a:rPr lang="en-US" sz="2800" dirty="0"/>
              <a:t>Later used in </a:t>
            </a:r>
            <a:r>
              <a:rPr lang="en-US" sz="2800" i="1" dirty="0"/>
              <a:t>The Thorn Birds</a:t>
            </a:r>
            <a:r>
              <a:rPr lang="en-US" sz="2800" dirty="0"/>
              <a:t>, </a:t>
            </a:r>
            <a:r>
              <a:rPr lang="en-US" sz="2800" i="1" dirty="0"/>
              <a:t>Fantasy Island</a:t>
            </a:r>
            <a:r>
              <a:rPr lang="en-US" sz="2800" dirty="0"/>
              <a:t>, and </a:t>
            </a:r>
            <a:r>
              <a:rPr lang="en-US" sz="2800" i="1" dirty="0"/>
              <a:t>Raiders of the Lost Ark</a:t>
            </a:r>
          </a:p>
          <a:p>
            <a:pPr marL="45720" indent="0">
              <a:buNone/>
            </a:pPr>
            <a:endParaRPr lang="en-US" sz="1800" dirty="0"/>
          </a:p>
        </p:txBody>
      </p:sp>
      <p:pic>
        <p:nvPicPr>
          <p:cNvPr id="4" name="Picture 3" descr="A picture containing tree, grass, plant, outdoor&#10;&#10;Description automatically generated">
            <a:extLst>
              <a:ext uri="{FF2B5EF4-FFF2-40B4-BE49-F238E27FC236}">
                <a16:creationId xmlns:a16="http://schemas.microsoft.com/office/drawing/2014/main" id="{A0A4A93A-0024-9859-DA0F-A1ADFCD1AEA6}"/>
              </a:ext>
            </a:extLst>
          </p:cNvPr>
          <p:cNvPicPr>
            <a:picLocks noChangeAspect="1"/>
          </p:cNvPicPr>
          <p:nvPr/>
        </p:nvPicPr>
        <p:blipFill rotWithShape="1">
          <a:blip r:embed="rId3"/>
          <a:srcRect l="14813" r="6047" b="1"/>
          <a:stretch/>
        </p:blipFill>
        <p:spPr>
          <a:xfrm>
            <a:off x="6636743" y="1238487"/>
            <a:ext cx="4741120" cy="4493060"/>
          </a:xfrm>
          <a:prstGeom prst="rect">
            <a:avLst/>
          </a:prstGeom>
        </p:spPr>
      </p:pic>
    </p:spTree>
    <p:extLst>
      <p:ext uri="{BB962C8B-B14F-4D97-AF65-F5344CB8AC3E}">
        <p14:creationId xmlns:p14="http://schemas.microsoft.com/office/powerpoint/2010/main" val="55572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86888" y="516852"/>
            <a:ext cx="5740292"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86888" y="2095492"/>
            <a:ext cx="6039172" cy="4142469"/>
          </a:xfrm>
        </p:spPr>
        <p:txBody>
          <a:bodyPr>
            <a:normAutofit/>
          </a:bodyPr>
          <a:lstStyle/>
          <a:p>
            <a:r>
              <a:rPr lang="en-US" sz="2800" dirty="0"/>
              <a:t>In 1946 Allerton donated the Piatt County land, which the Potawatomi crossed and on which Rebecca Peck’s first husband is buried, to the University of Illinois.</a:t>
            </a:r>
          </a:p>
          <a:p>
            <a:r>
              <a:rPr lang="en-US" sz="2800" dirty="0"/>
              <a:t>Largest donation to the campus at the time</a:t>
            </a:r>
          </a:p>
          <a:p>
            <a:r>
              <a:rPr lang="en-US" sz="2800" dirty="0"/>
              <a:t>Illinois continues to use it for research as well as recreation.</a:t>
            </a:r>
          </a:p>
          <a:p>
            <a:pPr marL="45720" indent="0">
              <a:buNone/>
            </a:pPr>
            <a:endParaRPr lang="en-US" sz="1800" dirty="0"/>
          </a:p>
        </p:txBody>
      </p:sp>
      <p:pic>
        <p:nvPicPr>
          <p:cNvPr id="5" name="Picture 4" descr="A group of people sitting on steps&#10;&#10;Description automatically generated with low confidence">
            <a:extLst>
              <a:ext uri="{FF2B5EF4-FFF2-40B4-BE49-F238E27FC236}">
                <a16:creationId xmlns:a16="http://schemas.microsoft.com/office/drawing/2014/main" id="{35209757-CFF8-16FC-A925-3EC05966C78A}"/>
              </a:ext>
            </a:extLst>
          </p:cNvPr>
          <p:cNvPicPr>
            <a:picLocks noChangeAspect="1"/>
          </p:cNvPicPr>
          <p:nvPr/>
        </p:nvPicPr>
        <p:blipFill rotWithShape="1">
          <a:blip r:embed="rId3"/>
          <a:srcRect l="26159" r="16595" b="-2"/>
          <a:stretch/>
        </p:blipFill>
        <p:spPr>
          <a:xfrm>
            <a:off x="6749477" y="1960121"/>
            <a:ext cx="4741120" cy="4493060"/>
          </a:xfrm>
          <a:prstGeom prst="rect">
            <a:avLst/>
          </a:prstGeom>
        </p:spPr>
      </p:pic>
    </p:spTree>
    <p:extLst>
      <p:ext uri="{BB962C8B-B14F-4D97-AF65-F5344CB8AC3E}">
        <p14:creationId xmlns:p14="http://schemas.microsoft.com/office/powerpoint/2010/main" val="393907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629392" y="418982"/>
            <a:ext cx="5713535"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98211" y="2223798"/>
            <a:ext cx="5844715" cy="4215219"/>
          </a:xfrm>
        </p:spPr>
        <p:txBody>
          <a:bodyPr>
            <a:normAutofit/>
          </a:bodyPr>
          <a:lstStyle/>
          <a:p>
            <a:r>
              <a:rPr lang="en-US" sz="2800" dirty="0"/>
              <a:t>In 1960 Illinois became the first state to allow adult adoption.</a:t>
            </a:r>
          </a:p>
          <a:p>
            <a:r>
              <a:rPr lang="en-US" sz="2800" dirty="0"/>
              <a:t>Robert Allerton legally adopted John Gregg as his son, the first in the state and the nation.</a:t>
            </a:r>
          </a:p>
          <a:p>
            <a:r>
              <a:rPr lang="en-US" sz="2800" dirty="0"/>
              <a:t>This became a not-uncommon practice for queer couples prior to marriage equality.</a:t>
            </a:r>
          </a:p>
          <a:p>
            <a:pPr marL="45720" indent="0">
              <a:buNone/>
            </a:pPr>
            <a:endParaRPr lang="en-US" sz="1800" dirty="0"/>
          </a:p>
        </p:txBody>
      </p:sp>
      <p:pic>
        <p:nvPicPr>
          <p:cNvPr id="4" name="Picture 3" descr="A group of men in suits&#10;&#10;Description automatically generated with medium confidence">
            <a:extLst>
              <a:ext uri="{FF2B5EF4-FFF2-40B4-BE49-F238E27FC236}">
                <a16:creationId xmlns:a16="http://schemas.microsoft.com/office/drawing/2014/main" id="{E87383F5-A332-1A67-E28C-D626088A5BD0}"/>
              </a:ext>
            </a:extLst>
          </p:cNvPr>
          <p:cNvPicPr>
            <a:picLocks noChangeAspect="1"/>
          </p:cNvPicPr>
          <p:nvPr/>
        </p:nvPicPr>
        <p:blipFill rotWithShape="1">
          <a:blip r:embed="rId3"/>
          <a:srcRect l="1181" r="7277" b="-2"/>
          <a:stretch/>
        </p:blipFill>
        <p:spPr>
          <a:xfrm>
            <a:off x="6821488" y="1752054"/>
            <a:ext cx="4741120" cy="4493060"/>
          </a:xfrm>
          <a:prstGeom prst="rect">
            <a:avLst/>
          </a:prstGeom>
        </p:spPr>
      </p:pic>
    </p:spTree>
    <p:extLst>
      <p:ext uri="{BB962C8B-B14F-4D97-AF65-F5344CB8AC3E}">
        <p14:creationId xmlns:p14="http://schemas.microsoft.com/office/powerpoint/2010/main" val="26171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22513" y="333816"/>
            <a:ext cx="7313547" cy="1356360"/>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522514" y="2057400"/>
            <a:ext cx="7313547" cy="4038600"/>
          </a:xfrm>
        </p:spPr>
        <p:txBody>
          <a:bodyPr>
            <a:normAutofit/>
          </a:bodyPr>
          <a:lstStyle/>
          <a:p>
            <a:r>
              <a:rPr lang="en-US" sz="2800" dirty="0"/>
              <a:t>Robert studied and bought art all of his life.</a:t>
            </a:r>
          </a:p>
          <a:p>
            <a:r>
              <a:rPr lang="en-US" sz="2800" dirty="0"/>
              <a:t>He was an honorary president of the Art Institute of Chicago, and the main building is named after him.</a:t>
            </a:r>
          </a:p>
          <a:p>
            <a:r>
              <a:rPr lang="en-US" sz="2800" dirty="0"/>
              <a:t>Robert donated over 6,600 pieces, making him the top donor in their history.</a:t>
            </a:r>
          </a:p>
          <a:p>
            <a:endParaRPr lang="en-US" dirty="0"/>
          </a:p>
          <a:p>
            <a:pPr marL="45720" indent="0">
              <a:buNone/>
            </a:pPr>
            <a:endParaRPr lang="en-US" dirty="0"/>
          </a:p>
        </p:txBody>
      </p:sp>
      <p:pic>
        <p:nvPicPr>
          <p:cNvPr id="6" name="Picture 5" descr="A skull&#10;&#10;Description automatically generated with medium confidence">
            <a:extLst>
              <a:ext uri="{FF2B5EF4-FFF2-40B4-BE49-F238E27FC236}">
                <a16:creationId xmlns:a16="http://schemas.microsoft.com/office/drawing/2014/main" id="{82AD7A2C-ED2F-AA38-2947-9D371BAF8C6B}"/>
              </a:ext>
            </a:extLst>
          </p:cNvPr>
          <p:cNvPicPr>
            <a:picLocks noChangeAspect="1"/>
          </p:cNvPicPr>
          <p:nvPr/>
        </p:nvPicPr>
        <p:blipFill rotWithShape="1">
          <a:blip r:embed="rId3"/>
          <a:srcRect t="5891" r="-2" b="37547"/>
          <a:stretch/>
        </p:blipFill>
        <p:spPr>
          <a:xfrm>
            <a:off x="8310622" y="333816"/>
            <a:ext cx="3548003" cy="2684687"/>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2D6D1520-920E-8495-9C1D-681B71EE49DC}"/>
              </a:ext>
            </a:extLst>
          </p:cNvPr>
          <p:cNvPicPr>
            <a:picLocks noChangeAspect="1"/>
          </p:cNvPicPr>
          <p:nvPr/>
        </p:nvPicPr>
        <p:blipFill rotWithShape="1">
          <a:blip r:embed="rId4"/>
          <a:srcRect r="-1" b="20640"/>
          <a:stretch/>
        </p:blipFill>
        <p:spPr>
          <a:xfrm>
            <a:off x="8310622" y="3109943"/>
            <a:ext cx="3548003" cy="3433732"/>
          </a:xfrm>
          <a:prstGeom prst="rect">
            <a:avLst/>
          </a:prstGeom>
        </p:spPr>
      </p:pic>
    </p:spTree>
    <p:extLst>
      <p:ext uri="{BB962C8B-B14F-4D97-AF65-F5344CB8AC3E}">
        <p14:creationId xmlns:p14="http://schemas.microsoft.com/office/powerpoint/2010/main" val="37583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96772" y="516853"/>
            <a:ext cx="5941814" cy="1362052"/>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712519" y="2546430"/>
            <a:ext cx="5514661" cy="3549570"/>
          </a:xfrm>
        </p:spPr>
        <p:txBody>
          <a:bodyPr>
            <a:normAutofit/>
          </a:bodyPr>
          <a:lstStyle/>
          <a:p>
            <a:r>
              <a:rPr lang="en-US" sz="2800" dirty="0"/>
              <a:t>Together with others, John and Robert successfully lobbied Congress for the creation of a National Tropical Botanical Garden.</a:t>
            </a:r>
          </a:p>
          <a:p>
            <a:r>
              <a:rPr lang="en-US" sz="2800" dirty="0"/>
              <a:t>Created in 1986</a:t>
            </a:r>
          </a:p>
          <a:p>
            <a:endParaRPr lang="en-US" sz="2800" dirty="0"/>
          </a:p>
          <a:p>
            <a:pPr marL="45720" indent="0">
              <a:buNone/>
            </a:pPr>
            <a:endParaRPr lang="en-US" sz="1800" dirty="0"/>
          </a:p>
        </p:txBody>
      </p:sp>
      <p:pic>
        <p:nvPicPr>
          <p:cNvPr id="4" name="Picture 3" descr="A picture containing logo&#10;&#10;Description automatically generated">
            <a:extLst>
              <a:ext uri="{FF2B5EF4-FFF2-40B4-BE49-F238E27FC236}">
                <a16:creationId xmlns:a16="http://schemas.microsoft.com/office/drawing/2014/main" id="{2BC4CFE9-23FF-8AD8-5127-8093BF614E60}"/>
              </a:ext>
            </a:extLst>
          </p:cNvPr>
          <p:cNvPicPr>
            <a:picLocks noChangeAspect="1"/>
          </p:cNvPicPr>
          <p:nvPr/>
        </p:nvPicPr>
        <p:blipFill rotWithShape="1">
          <a:blip r:embed="rId3"/>
          <a:srcRect t="1715" r="2" b="3518"/>
          <a:stretch/>
        </p:blipFill>
        <p:spPr>
          <a:xfrm>
            <a:off x="6636743" y="1238487"/>
            <a:ext cx="4741120" cy="4573590"/>
          </a:xfrm>
          <a:prstGeom prst="rect">
            <a:avLst/>
          </a:prstGeom>
        </p:spPr>
      </p:pic>
    </p:spTree>
    <p:extLst>
      <p:ext uri="{BB962C8B-B14F-4D97-AF65-F5344CB8AC3E}">
        <p14:creationId xmlns:p14="http://schemas.microsoft.com/office/powerpoint/2010/main" val="194187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72986" y="381526"/>
            <a:ext cx="5340450" cy="1622638"/>
          </a:xfrm>
        </p:spPr>
        <p:txBody>
          <a:bodyPr>
            <a:no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572986" y="2205269"/>
            <a:ext cx="5199926" cy="3549570"/>
          </a:xfrm>
        </p:spPr>
        <p:txBody>
          <a:bodyPr>
            <a:normAutofit/>
          </a:bodyPr>
          <a:lstStyle/>
          <a:p>
            <a:r>
              <a:rPr lang="en-US" sz="2800" dirty="0"/>
              <a:t>Robert died that same year.</a:t>
            </a:r>
          </a:p>
          <a:p>
            <a:r>
              <a:rPr lang="en-US" sz="2800" dirty="0"/>
              <a:t>The Hawai’ian property went to the botanical garden, though John lived on there until his own death.</a:t>
            </a:r>
          </a:p>
          <a:p>
            <a:endParaRPr lang="en-US" sz="1800" dirty="0"/>
          </a:p>
          <a:p>
            <a:pPr marL="45720" indent="0">
              <a:buNone/>
            </a:pPr>
            <a:endParaRPr lang="en-US" sz="1800" dirty="0"/>
          </a:p>
        </p:txBody>
      </p:sp>
      <p:pic>
        <p:nvPicPr>
          <p:cNvPr id="5" name="Picture 4" descr="A picture containing text, newspaper, crossword puzzle&#10;&#10;Description automatically generated">
            <a:extLst>
              <a:ext uri="{FF2B5EF4-FFF2-40B4-BE49-F238E27FC236}">
                <a16:creationId xmlns:a16="http://schemas.microsoft.com/office/drawing/2014/main" id="{C1F5BDD5-7F1C-9BAD-8941-535C2F2D45B6}"/>
              </a:ext>
            </a:extLst>
          </p:cNvPr>
          <p:cNvPicPr>
            <a:picLocks noChangeAspect="1"/>
          </p:cNvPicPr>
          <p:nvPr/>
        </p:nvPicPr>
        <p:blipFill>
          <a:blip r:embed="rId3"/>
          <a:stretch>
            <a:fillRect/>
          </a:stretch>
        </p:blipFill>
        <p:spPr>
          <a:xfrm>
            <a:off x="6278565" y="0"/>
            <a:ext cx="6070600" cy="6858000"/>
          </a:xfrm>
          <a:prstGeom prst="rect">
            <a:avLst/>
          </a:prstGeom>
        </p:spPr>
      </p:pic>
    </p:spTree>
    <p:extLst>
      <p:ext uri="{BB962C8B-B14F-4D97-AF65-F5344CB8AC3E}">
        <p14:creationId xmlns:p14="http://schemas.microsoft.com/office/powerpoint/2010/main" val="21849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256A-969D-3751-3AC7-87EA80D7A325}"/>
              </a:ext>
            </a:extLst>
          </p:cNvPr>
          <p:cNvSpPr>
            <a:spLocks noGrp="1"/>
          </p:cNvSpPr>
          <p:nvPr>
            <p:ph type="title"/>
          </p:nvPr>
        </p:nvSpPr>
        <p:spPr/>
        <p:txBody>
          <a:bodyPr>
            <a:normAutofit/>
          </a:bodyPr>
          <a:lstStyle/>
          <a:p>
            <a:r>
              <a:rPr lang="en-US" sz="4400" dirty="0">
                <a:latin typeface="Cambria" panose="02040503050406030204" pitchFamily="18" charset="0"/>
                <a:ea typeface="Cambria" panose="02040503050406030204" pitchFamily="18" charset="0"/>
              </a:rPr>
              <a:t>Space for Faith</a:t>
            </a:r>
          </a:p>
        </p:txBody>
      </p:sp>
      <p:sp>
        <p:nvSpPr>
          <p:cNvPr id="3" name="Content Placeholder 2">
            <a:extLst>
              <a:ext uri="{FF2B5EF4-FFF2-40B4-BE49-F238E27FC236}">
                <a16:creationId xmlns:a16="http://schemas.microsoft.com/office/drawing/2014/main" id="{8F1257F2-7613-6117-3C6A-20F1B3FAF1D6}"/>
              </a:ext>
            </a:extLst>
          </p:cNvPr>
          <p:cNvSpPr>
            <a:spLocks noGrp="1"/>
          </p:cNvSpPr>
          <p:nvPr>
            <p:ph idx="1"/>
          </p:nvPr>
        </p:nvSpPr>
        <p:spPr>
          <a:xfrm>
            <a:off x="1143000" y="2057400"/>
            <a:ext cx="9872871" cy="2272553"/>
          </a:xfrm>
        </p:spPr>
        <p:txBody>
          <a:bodyPr>
            <a:normAutofit/>
          </a:bodyPr>
          <a:lstStyle/>
          <a:p>
            <a:pPr marL="571500" indent="-342900">
              <a:spcBef>
                <a:spcPts val="0"/>
              </a:spcBef>
            </a:pPr>
            <a:r>
              <a:rPr lang="en-US" sz="2400" dirty="0">
                <a:effectLst/>
                <a:cs typeface="Calibri" panose="020F0502020204030204" pitchFamily="34" charset="0"/>
              </a:rPr>
              <a:t>In many ways, Allerton’s story can support the Great Man Theory of history. Do our religious traditions promote that notion? What is their relationship to singular historical males?</a:t>
            </a:r>
          </a:p>
          <a:p>
            <a:pPr marL="571500" indent="-342900">
              <a:spcBef>
                <a:spcPts val="0"/>
              </a:spcBef>
            </a:pPr>
            <a:r>
              <a:rPr lang="en-US" sz="2400">
                <a:effectLst/>
                <a:cs typeface="Calibri" panose="020F0502020204030204" pitchFamily="34" charset="0"/>
              </a:rPr>
              <a:t>What </a:t>
            </a:r>
            <a:r>
              <a:rPr lang="en-US" sz="2400" dirty="0">
                <a:effectLst/>
                <a:cs typeface="Calibri" panose="020F0502020204030204" pitchFamily="34" charset="0"/>
              </a:rPr>
              <a:t>do our faith traditions teach us about the unnamed and the unrecognized? Is there a scriptural story that comes to mind?</a:t>
            </a:r>
          </a:p>
        </p:txBody>
      </p:sp>
    </p:spTree>
    <p:extLst>
      <p:ext uri="{BB962C8B-B14F-4D97-AF65-F5344CB8AC3E}">
        <p14:creationId xmlns:p14="http://schemas.microsoft.com/office/powerpoint/2010/main" val="414630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369638" y="516852"/>
            <a:ext cx="5915415"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27512" y="2546430"/>
            <a:ext cx="5799668" cy="3549570"/>
          </a:xfrm>
        </p:spPr>
        <p:txBody>
          <a:bodyPr>
            <a:normAutofit/>
          </a:bodyPr>
          <a:lstStyle/>
          <a:p>
            <a:pPr marL="45720" indent="0">
              <a:buNone/>
            </a:pPr>
            <a:r>
              <a:rPr lang="en-US" sz="2800" i="1" dirty="0"/>
              <a:t>After Robert’s death in 1964 John took the Allerton name as a way to ensure that the Allerton name was imprinted on the philanthropy that John continued in the name of his adopted father. </a:t>
            </a:r>
          </a:p>
          <a:p>
            <a:pPr marL="45720" indent="0">
              <a:buNone/>
            </a:pPr>
            <a:r>
              <a:rPr lang="en-US" sz="2800" dirty="0"/>
              <a:t>– Allerton Park website</a:t>
            </a:r>
          </a:p>
          <a:p>
            <a:pPr marL="45720" indent="0">
              <a:buNone/>
            </a:pPr>
            <a:endParaRPr lang="en-US" sz="1800" dirty="0"/>
          </a:p>
        </p:txBody>
      </p:sp>
      <p:pic>
        <p:nvPicPr>
          <p:cNvPr id="4" name="Picture 3" descr="A picture containing person, outdoor, person, standing&#10;&#10;Description automatically generated">
            <a:extLst>
              <a:ext uri="{FF2B5EF4-FFF2-40B4-BE49-F238E27FC236}">
                <a16:creationId xmlns:a16="http://schemas.microsoft.com/office/drawing/2014/main" id="{308C8A04-8AA1-4D59-6CA9-576457637159}"/>
              </a:ext>
            </a:extLst>
          </p:cNvPr>
          <p:cNvPicPr>
            <a:picLocks noChangeAspect="1"/>
          </p:cNvPicPr>
          <p:nvPr/>
        </p:nvPicPr>
        <p:blipFill rotWithShape="1">
          <a:blip r:embed="rId3"/>
          <a:srcRect l="16659" r="12906"/>
          <a:stretch/>
        </p:blipFill>
        <p:spPr>
          <a:xfrm>
            <a:off x="6699373" y="1514059"/>
            <a:ext cx="4741120" cy="4493060"/>
          </a:xfrm>
          <a:prstGeom prst="rect">
            <a:avLst/>
          </a:prstGeom>
        </p:spPr>
      </p:pic>
    </p:spTree>
    <p:extLst>
      <p:ext uri="{BB962C8B-B14F-4D97-AF65-F5344CB8AC3E}">
        <p14:creationId xmlns:p14="http://schemas.microsoft.com/office/powerpoint/2010/main" val="313979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7269-0997-9D5D-0777-5F3FDDF0AB7C}"/>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1850C071-2D62-88CE-352A-34C25B9D560C}"/>
              </a:ext>
            </a:extLst>
          </p:cNvPr>
          <p:cNvSpPr>
            <a:spLocks noGrp="1"/>
          </p:cNvSpPr>
          <p:nvPr>
            <p:ph idx="1"/>
          </p:nvPr>
        </p:nvSpPr>
        <p:spPr>
          <a:xfrm>
            <a:off x="1143000" y="2057400"/>
            <a:ext cx="10042742" cy="2834641"/>
          </a:xfrm>
        </p:spPr>
        <p:txBody>
          <a:bodyPr>
            <a:normAutofit/>
          </a:bodyPr>
          <a:lstStyle/>
          <a:p>
            <a:r>
              <a:rPr lang="en-US" sz="2800" dirty="0"/>
              <a:t>What is your preferred name?</a:t>
            </a:r>
          </a:p>
          <a:p>
            <a:r>
              <a:rPr lang="en-US" sz="2800" dirty="0"/>
              <a:t>Did you take any of last week’s questions back to your own families/bloodlines? </a:t>
            </a:r>
          </a:p>
          <a:p>
            <a:r>
              <a:rPr lang="en-US" sz="2800" dirty="0"/>
              <a:t>What did you learn?</a:t>
            </a:r>
          </a:p>
        </p:txBody>
      </p:sp>
    </p:spTree>
    <p:extLst>
      <p:ext uri="{BB962C8B-B14F-4D97-AF65-F5344CB8AC3E}">
        <p14:creationId xmlns:p14="http://schemas.microsoft.com/office/powerpoint/2010/main" val="414737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10639" y="516852"/>
            <a:ext cx="5716541"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510639" y="2546430"/>
            <a:ext cx="5716541" cy="3549570"/>
          </a:xfrm>
        </p:spPr>
        <p:txBody>
          <a:bodyPr>
            <a:normAutofit/>
          </a:bodyPr>
          <a:lstStyle/>
          <a:p>
            <a:r>
              <a:rPr lang="en-US" sz="2800" dirty="0"/>
              <a:t>Could John’s and Robert’s story have been told differently?</a:t>
            </a:r>
          </a:p>
          <a:p>
            <a:r>
              <a:rPr lang="en-US" sz="2800" dirty="0"/>
              <a:t>What would that have “mattered”?</a:t>
            </a:r>
          </a:p>
          <a:p>
            <a:r>
              <a:rPr lang="en-US" sz="2800" dirty="0"/>
              <a:t>What does this version of the story suggest about their bloodlines?</a:t>
            </a:r>
          </a:p>
          <a:p>
            <a:r>
              <a:rPr lang="en-US" sz="2800" dirty="0"/>
              <a:t>What was at stake?</a:t>
            </a:r>
          </a:p>
          <a:p>
            <a:pPr marL="45720" indent="0">
              <a:buNone/>
            </a:pPr>
            <a:endParaRPr lang="en-US" sz="1800" dirty="0"/>
          </a:p>
        </p:txBody>
      </p:sp>
      <p:pic>
        <p:nvPicPr>
          <p:cNvPr id="4" name="Picture 3" descr="A picture containing person, outdoor, person, standing&#10;&#10;Description automatically generated">
            <a:extLst>
              <a:ext uri="{FF2B5EF4-FFF2-40B4-BE49-F238E27FC236}">
                <a16:creationId xmlns:a16="http://schemas.microsoft.com/office/drawing/2014/main" id="{308C8A04-8AA1-4D59-6CA9-576457637159}"/>
              </a:ext>
            </a:extLst>
          </p:cNvPr>
          <p:cNvPicPr>
            <a:picLocks noChangeAspect="1"/>
          </p:cNvPicPr>
          <p:nvPr/>
        </p:nvPicPr>
        <p:blipFill rotWithShape="1">
          <a:blip r:embed="rId3"/>
          <a:srcRect l="16659" r="12906"/>
          <a:stretch/>
        </p:blipFill>
        <p:spPr>
          <a:xfrm>
            <a:off x="6736951" y="1514060"/>
            <a:ext cx="4741120" cy="4493060"/>
          </a:xfrm>
          <a:prstGeom prst="rect">
            <a:avLst/>
          </a:prstGeom>
        </p:spPr>
      </p:pic>
    </p:spTree>
    <p:extLst>
      <p:ext uri="{BB962C8B-B14F-4D97-AF65-F5344CB8AC3E}">
        <p14:creationId xmlns:p14="http://schemas.microsoft.com/office/powerpoint/2010/main" val="31230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47000" y="317798"/>
            <a:ext cx="5984962" cy="1197851"/>
          </a:xfrm>
        </p:spPr>
        <p:txBody>
          <a:bodyPr>
            <a:no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47000" y="1515649"/>
            <a:ext cx="5984962" cy="4861714"/>
          </a:xfrm>
        </p:spPr>
        <p:txBody>
          <a:bodyPr>
            <a:normAutofit lnSpcReduction="10000"/>
          </a:bodyPr>
          <a:lstStyle/>
          <a:p>
            <a:pPr marL="45720" indent="0">
              <a:buNone/>
            </a:pPr>
            <a:r>
              <a:rPr lang="en-US" dirty="0"/>
              <a:t>“So they meet each other in this era when homosexuality has gained much more widespread attention but in all kinds of bad ways…They are certainly capable of understanding who they are, what they are, what their love for each other means, but it’s at exactly the moment when they could never be public.</a:t>
            </a:r>
          </a:p>
          <a:p>
            <a:pPr marL="45720" indent="0">
              <a:buNone/>
            </a:pPr>
            <a:r>
              <a:rPr lang="en-US" dirty="0"/>
              <a:t>“Exacerbating this dilemma is the fact that Robert Allerton is already extraordinarily wealthy and renowned. Since he’s reported on regularly by newspapers, it means he has to account for what he does with his time. Thus, the pair required an immediate explanation.”</a:t>
            </a:r>
          </a:p>
          <a:p>
            <a:pPr marL="45720" indent="0">
              <a:buNone/>
            </a:pPr>
            <a:r>
              <a:rPr lang="en-US" dirty="0"/>
              <a:t>Nicholas Syrett, author of </a:t>
            </a:r>
            <a:r>
              <a:rPr lang="en-US" i="1" dirty="0"/>
              <a:t>An Open Secret: The Family Story of Robert and John Gregg Allerton</a:t>
            </a:r>
          </a:p>
          <a:p>
            <a:pPr marL="45720" indent="0">
              <a:buNone/>
            </a:pPr>
            <a:endParaRPr lang="en-US" sz="1800" dirty="0"/>
          </a:p>
        </p:txBody>
      </p:sp>
      <p:pic>
        <p:nvPicPr>
          <p:cNvPr id="5" name="Picture 4" descr="A couple of men sit on a bench&#10;&#10;Description automatically generated with medium confidence">
            <a:extLst>
              <a:ext uri="{FF2B5EF4-FFF2-40B4-BE49-F238E27FC236}">
                <a16:creationId xmlns:a16="http://schemas.microsoft.com/office/drawing/2014/main" id="{62607436-3071-DF08-5E66-FC49C2067DC7}"/>
              </a:ext>
            </a:extLst>
          </p:cNvPr>
          <p:cNvPicPr>
            <a:picLocks noChangeAspect="1"/>
          </p:cNvPicPr>
          <p:nvPr/>
        </p:nvPicPr>
        <p:blipFill rotWithShape="1">
          <a:blip r:embed="rId3"/>
          <a:srcRect l="13257" r="9976"/>
          <a:stretch/>
        </p:blipFill>
        <p:spPr>
          <a:xfrm>
            <a:off x="6711900" y="1884303"/>
            <a:ext cx="4741120" cy="4493060"/>
          </a:xfrm>
          <a:prstGeom prst="rect">
            <a:avLst/>
          </a:prstGeom>
        </p:spPr>
      </p:pic>
    </p:spTree>
    <p:extLst>
      <p:ext uri="{BB962C8B-B14F-4D97-AF65-F5344CB8AC3E}">
        <p14:creationId xmlns:p14="http://schemas.microsoft.com/office/powerpoint/2010/main" val="11272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40890" y="292745"/>
            <a:ext cx="5922332" cy="1460899"/>
          </a:xfrm>
        </p:spPr>
        <p:txBody>
          <a:bodyPr>
            <a:no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367583" y="1753644"/>
            <a:ext cx="6296263" cy="4493060"/>
          </a:xfrm>
        </p:spPr>
        <p:txBody>
          <a:bodyPr>
            <a:normAutofit/>
          </a:bodyPr>
          <a:lstStyle/>
          <a:p>
            <a:r>
              <a:rPr lang="en-US" dirty="0"/>
              <a:t>How might their lives have been different if Robert and John were “out”?</a:t>
            </a:r>
          </a:p>
          <a:p>
            <a:r>
              <a:rPr lang="en-US" dirty="0"/>
              <a:t>How might Champaign County, IL, have been different if the largest donation the  University of Illinois had received to date (Allerton Park) had come from an openly queer person?</a:t>
            </a:r>
          </a:p>
          <a:p>
            <a:r>
              <a:rPr lang="en-US" dirty="0"/>
              <a:t>Is there any relationship between Robert’s apparent ignorance of and/or silence about the Native lives lost on his land and his own silence?</a:t>
            </a:r>
          </a:p>
          <a:p>
            <a:r>
              <a:rPr lang="en-US" dirty="0"/>
              <a:t>What role might being a Mayflower descendant have had in Robert’s living? The relationship between his blood lines and landlines?</a:t>
            </a:r>
          </a:p>
          <a:p>
            <a:pPr marL="45720" indent="0">
              <a:buNone/>
            </a:pPr>
            <a:endParaRPr lang="en-US" sz="1800" dirty="0"/>
          </a:p>
        </p:txBody>
      </p:sp>
      <p:pic>
        <p:nvPicPr>
          <p:cNvPr id="5" name="Picture 4" descr="A couple of men sit on a bench&#10;&#10;Description automatically generated with medium confidence">
            <a:extLst>
              <a:ext uri="{FF2B5EF4-FFF2-40B4-BE49-F238E27FC236}">
                <a16:creationId xmlns:a16="http://schemas.microsoft.com/office/drawing/2014/main" id="{62607436-3071-DF08-5E66-FC49C2067DC7}"/>
              </a:ext>
            </a:extLst>
          </p:cNvPr>
          <p:cNvPicPr>
            <a:picLocks noChangeAspect="1"/>
          </p:cNvPicPr>
          <p:nvPr/>
        </p:nvPicPr>
        <p:blipFill rotWithShape="1">
          <a:blip r:embed="rId3"/>
          <a:srcRect l="13257" r="9976"/>
          <a:stretch/>
        </p:blipFill>
        <p:spPr>
          <a:xfrm>
            <a:off x="6774530" y="1753644"/>
            <a:ext cx="4741120" cy="4493060"/>
          </a:xfrm>
          <a:prstGeom prst="rect">
            <a:avLst/>
          </a:prstGeom>
        </p:spPr>
      </p:pic>
    </p:spTree>
    <p:extLst>
      <p:ext uri="{BB962C8B-B14F-4D97-AF65-F5344CB8AC3E}">
        <p14:creationId xmlns:p14="http://schemas.microsoft.com/office/powerpoint/2010/main" val="23289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DB0A-F080-86E8-C4D0-1772EBAD346D}"/>
              </a:ext>
            </a:extLst>
          </p:cNvPr>
          <p:cNvSpPr>
            <a:spLocks noGrp="1"/>
          </p:cNvSpPr>
          <p:nvPr>
            <p:ph type="title"/>
          </p:nvPr>
        </p:nvSpPr>
        <p:spPr>
          <a:xfrm>
            <a:off x="266779" y="319913"/>
            <a:ext cx="5244566" cy="832482"/>
          </a:xfrm>
        </p:spPr>
        <p:txBody>
          <a:bodyPr/>
          <a:lstStyle/>
          <a:p>
            <a:r>
              <a:rPr lang="en-US" dirty="0"/>
              <a:t>Wrapping Up</a:t>
            </a:r>
          </a:p>
        </p:txBody>
      </p:sp>
      <p:sp>
        <p:nvSpPr>
          <p:cNvPr id="3" name="Content Placeholder 2">
            <a:extLst>
              <a:ext uri="{FF2B5EF4-FFF2-40B4-BE49-F238E27FC236}">
                <a16:creationId xmlns:a16="http://schemas.microsoft.com/office/drawing/2014/main" id="{DBAA2B5B-4C40-368C-E091-DB8376366597}"/>
              </a:ext>
            </a:extLst>
          </p:cNvPr>
          <p:cNvSpPr>
            <a:spLocks noGrp="1"/>
          </p:cNvSpPr>
          <p:nvPr>
            <p:ph idx="1"/>
          </p:nvPr>
        </p:nvSpPr>
        <p:spPr>
          <a:xfrm>
            <a:off x="266778" y="1089561"/>
            <a:ext cx="5357407" cy="5448526"/>
          </a:xfrm>
        </p:spPr>
        <p:txBody>
          <a:bodyPr>
            <a:normAutofit/>
          </a:bodyPr>
          <a:lstStyle/>
          <a:p>
            <a:r>
              <a:rPr lang="en-US" sz="2800" dirty="0"/>
              <a:t>Millions of Americans have benefitted from the Allerton family’s industry and generosity.</a:t>
            </a:r>
          </a:p>
          <a:p>
            <a:r>
              <a:rPr lang="en-US" sz="2800" dirty="0"/>
              <a:t>Millions of Americans have also suffered because of that family’s industry and generosity.</a:t>
            </a:r>
          </a:p>
          <a:p>
            <a:r>
              <a:rPr lang="en-US" sz="2800" dirty="0"/>
              <a:t>How can we actively relate to those legacies, and those of barely- and unnamed Native and settler people?</a:t>
            </a:r>
          </a:p>
          <a:p>
            <a:r>
              <a:rPr lang="en-US" sz="2800" dirty="0"/>
              <a:t>Next week: Healing Haunted Histories</a:t>
            </a:r>
          </a:p>
          <a:p>
            <a:endParaRPr lang="en-US" dirty="0"/>
          </a:p>
          <a:p>
            <a:endParaRPr lang="en-US" dirty="0"/>
          </a:p>
        </p:txBody>
      </p:sp>
      <p:sp>
        <p:nvSpPr>
          <p:cNvPr id="5" name="Footer Placeholder 4">
            <a:extLst>
              <a:ext uri="{FF2B5EF4-FFF2-40B4-BE49-F238E27FC236}">
                <a16:creationId xmlns:a16="http://schemas.microsoft.com/office/drawing/2014/main" id="{3127591C-1C83-12C2-E2A8-22C0CAEB640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2E4F76D9-52B6-FE6C-CF94-59D462F4F1B8}"/>
              </a:ext>
            </a:extLst>
          </p:cNvPr>
          <p:cNvSpPr>
            <a:spLocks noGrp="1"/>
          </p:cNvSpPr>
          <p:nvPr>
            <p:ph type="sldNum" sz="quarter" idx="12"/>
          </p:nvPr>
        </p:nvSpPr>
        <p:spPr/>
        <p:txBody>
          <a:bodyPr/>
          <a:lstStyle/>
          <a:p>
            <a:fld id="{EA87306C-81BA-4795-A5CA-9392456A8C1E}" type="slidenum">
              <a:rPr lang="en-US" smtClean="0"/>
              <a:pPr/>
              <a:t>23</a:t>
            </a:fld>
            <a:endParaRPr lang="en-US" dirty="0"/>
          </a:p>
        </p:txBody>
      </p:sp>
      <p:pic>
        <p:nvPicPr>
          <p:cNvPr id="7" name="Picture Placeholder 12" descr="A bridge over a river in a city&#10;&#10;Description automatically generated with low confidence">
            <a:extLst>
              <a:ext uri="{FF2B5EF4-FFF2-40B4-BE49-F238E27FC236}">
                <a16:creationId xmlns:a16="http://schemas.microsoft.com/office/drawing/2014/main" id="{CE1A9753-D051-A948-91FC-EC40F4B5C835}"/>
              </a:ext>
            </a:extLst>
          </p:cNvPr>
          <p:cNvPicPr>
            <a:picLocks noChangeAspect="1"/>
          </p:cNvPicPr>
          <p:nvPr/>
        </p:nvPicPr>
        <p:blipFill>
          <a:blip r:embed="rId3"/>
          <a:srcRect l="4188" r="4188"/>
          <a:stretch>
            <a:fillRect/>
          </a:stretch>
        </p:blipFill>
        <p:spPr>
          <a:xfrm>
            <a:off x="5822984" y="273861"/>
            <a:ext cx="6102237" cy="6264226"/>
          </a:xfrm>
          <a:prstGeom prst="rect">
            <a:avLst/>
          </a:prstGeom>
        </p:spPr>
      </p:pic>
    </p:spTree>
    <p:extLst>
      <p:ext uri="{BB962C8B-B14F-4D97-AF65-F5344CB8AC3E}">
        <p14:creationId xmlns:p14="http://schemas.microsoft.com/office/powerpoint/2010/main" val="355360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73800" y="418982"/>
            <a:ext cx="5753380"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58367" y="1862250"/>
            <a:ext cx="6178376" cy="4493059"/>
          </a:xfrm>
        </p:spPr>
        <p:txBody>
          <a:bodyPr>
            <a:normAutofit/>
          </a:bodyPr>
          <a:lstStyle/>
          <a:p>
            <a:r>
              <a:rPr lang="en-US" sz="2800" dirty="0"/>
              <a:t>Born in Chicago in 1873 </a:t>
            </a:r>
          </a:p>
          <a:p>
            <a:r>
              <a:rPr lang="en-US" sz="2800" dirty="0"/>
              <a:t>Father Samuel Waters Allerton was 45 and wealthy</a:t>
            </a:r>
          </a:p>
          <a:p>
            <a:r>
              <a:rPr lang="en-US" sz="2800" dirty="0"/>
              <a:t>35 years after the Potawatomi Trail of Death </a:t>
            </a:r>
          </a:p>
          <a:p>
            <a:r>
              <a:rPr lang="en-US" sz="2800" dirty="0"/>
              <a:t>26 yeast since Robert Hutchinson died</a:t>
            </a:r>
          </a:p>
          <a:p>
            <a:r>
              <a:rPr lang="en-US" sz="2800" dirty="0"/>
              <a:t>Only eight years after the end of the American Civil War</a:t>
            </a:r>
          </a:p>
          <a:p>
            <a:endParaRPr lang="en-US" sz="1800" dirty="0"/>
          </a:p>
        </p:txBody>
      </p:sp>
      <p:pic>
        <p:nvPicPr>
          <p:cNvPr id="9" name="Picture 8" descr="A picture containing text, linedrawing&#10;&#10;Description automatically generated">
            <a:extLst>
              <a:ext uri="{FF2B5EF4-FFF2-40B4-BE49-F238E27FC236}">
                <a16:creationId xmlns:a16="http://schemas.microsoft.com/office/drawing/2014/main" id="{C842806E-ADBF-E988-3F4C-C96E197A5E95}"/>
              </a:ext>
            </a:extLst>
          </p:cNvPr>
          <p:cNvPicPr>
            <a:picLocks noChangeAspect="1"/>
          </p:cNvPicPr>
          <p:nvPr/>
        </p:nvPicPr>
        <p:blipFill rotWithShape="1">
          <a:blip r:embed="rId3"/>
          <a:srcRect r="-2" b="29870"/>
          <a:stretch/>
        </p:blipFill>
        <p:spPr>
          <a:xfrm>
            <a:off x="6992513" y="1639320"/>
            <a:ext cx="4741120" cy="4493060"/>
          </a:xfrm>
          <a:prstGeom prst="rect">
            <a:avLst/>
          </a:prstGeom>
        </p:spPr>
      </p:pic>
    </p:spTree>
    <p:extLst>
      <p:ext uri="{BB962C8B-B14F-4D97-AF65-F5344CB8AC3E}">
        <p14:creationId xmlns:p14="http://schemas.microsoft.com/office/powerpoint/2010/main" val="20141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71515" y="516852"/>
            <a:ext cx="5813538" cy="1443269"/>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529389" y="2546430"/>
            <a:ext cx="5697791" cy="3549570"/>
          </a:xfrm>
        </p:spPr>
        <p:txBody>
          <a:bodyPr>
            <a:normAutofit/>
          </a:bodyPr>
          <a:lstStyle/>
          <a:p>
            <a:pPr marL="285750" indent="-285750">
              <a:buFont typeface="Arial" panose="020B0604020202020204" pitchFamily="34" charset="0"/>
              <a:buChar char="•"/>
            </a:pPr>
            <a:r>
              <a:rPr lang="en-US" sz="2800" dirty="0"/>
              <a:t>Grew up on affluent Prairie Ave.</a:t>
            </a:r>
          </a:p>
          <a:p>
            <a:pPr marL="285750" indent="-285750">
              <a:buFont typeface="Arial" panose="020B0604020202020204" pitchFamily="34" charset="0"/>
              <a:buChar char="•"/>
            </a:pPr>
            <a:r>
              <a:rPr lang="en-US" sz="2800" dirty="0"/>
              <a:t>Attended prep schools in Chicago and on the East Coast</a:t>
            </a:r>
          </a:p>
          <a:p>
            <a:pPr marL="285750" indent="-285750">
              <a:buFont typeface="Arial" panose="020B0604020202020204" pitchFamily="34" charset="0"/>
              <a:buChar char="•"/>
            </a:pPr>
            <a:r>
              <a:rPr lang="en-US" sz="2800" dirty="0"/>
              <a:t>Best friends with the True Value Hardware heir</a:t>
            </a:r>
          </a:p>
          <a:p>
            <a:endParaRPr lang="en-US" sz="1800" dirty="0"/>
          </a:p>
        </p:txBody>
      </p:sp>
      <p:pic>
        <p:nvPicPr>
          <p:cNvPr id="4" name="Picture 3" descr="A black and white photo of a building with trees and stairs&#10;&#10;Description automatically generated with low confidence">
            <a:extLst>
              <a:ext uri="{FF2B5EF4-FFF2-40B4-BE49-F238E27FC236}">
                <a16:creationId xmlns:a16="http://schemas.microsoft.com/office/drawing/2014/main" id="{041BBEE2-8530-E0E8-4F1A-6403057EE061}"/>
              </a:ext>
            </a:extLst>
          </p:cNvPr>
          <p:cNvPicPr>
            <a:picLocks noChangeAspect="1"/>
          </p:cNvPicPr>
          <p:nvPr/>
        </p:nvPicPr>
        <p:blipFill rotWithShape="1">
          <a:blip r:embed="rId3"/>
          <a:srcRect l="23821" r="40302" b="-1"/>
          <a:stretch/>
        </p:blipFill>
        <p:spPr>
          <a:xfrm>
            <a:off x="6649269" y="1602940"/>
            <a:ext cx="4741120" cy="4493060"/>
          </a:xfrm>
          <a:prstGeom prst="rect">
            <a:avLst/>
          </a:prstGeom>
        </p:spPr>
      </p:pic>
    </p:spTree>
    <p:extLst>
      <p:ext uri="{BB962C8B-B14F-4D97-AF65-F5344CB8AC3E}">
        <p14:creationId xmlns:p14="http://schemas.microsoft.com/office/powerpoint/2010/main" val="170543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469269" y="470176"/>
            <a:ext cx="7086563" cy="1356360"/>
          </a:xfrm>
        </p:spPr>
        <p:txBody>
          <a:bodyPr>
            <a:normAutofit/>
          </a:bodyPr>
          <a:lstStyle/>
          <a:p>
            <a:r>
              <a:rPr lang="en-US" sz="4400" dirty="0"/>
              <a:t>Landlines and Bloodlines of Robert Allerton</a:t>
            </a:r>
            <a:endParaRPr lang="en-US" dirty="0"/>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469269" y="2309120"/>
            <a:ext cx="6668017" cy="2722345"/>
          </a:xfrm>
        </p:spPr>
        <p:txBody>
          <a:bodyPr>
            <a:normAutofit/>
          </a:bodyPr>
          <a:lstStyle/>
          <a:p>
            <a:pPr marL="285750" indent="-285750">
              <a:buFont typeface="Arial" panose="020B0604020202020204" pitchFamily="34" charset="0"/>
              <a:buChar char="•"/>
            </a:pPr>
            <a:r>
              <a:rPr lang="en-US" sz="2800" dirty="0"/>
              <a:t>Attended the 1893 World’s Columbia Exhibition near his home</a:t>
            </a:r>
          </a:p>
          <a:p>
            <a:pPr marL="285750" indent="-285750">
              <a:buFont typeface="Arial" panose="020B0604020202020204" pitchFamily="34" charset="0"/>
              <a:buChar char="•"/>
            </a:pPr>
            <a:r>
              <a:rPr lang="en-US" sz="2800" dirty="0"/>
              <a:t>Celebration of the 400th anniversary of the arrival of Columbus</a:t>
            </a:r>
          </a:p>
          <a:p>
            <a:pPr marL="285750" indent="-285750">
              <a:buFont typeface="Arial" panose="020B0604020202020204" pitchFamily="34" charset="0"/>
              <a:buChar char="•"/>
            </a:pPr>
            <a:r>
              <a:rPr lang="en-US" sz="2800" dirty="0"/>
              <a:t>Robert was 20.</a:t>
            </a:r>
          </a:p>
        </p:txBody>
      </p:sp>
      <p:pic>
        <p:nvPicPr>
          <p:cNvPr id="5" name="Content Placeholder 7" descr="A picture containing text, white, black, old&#10;&#10;Description automatically generated">
            <a:extLst>
              <a:ext uri="{FF2B5EF4-FFF2-40B4-BE49-F238E27FC236}">
                <a16:creationId xmlns:a16="http://schemas.microsoft.com/office/drawing/2014/main" id="{DDE3E962-5030-9A42-E6A2-0CFE3F6C3F34}"/>
              </a:ext>
            </a:extLst>
          </p:cNvPr>
          <p:cNvPicPr>
            <a:picLocks noChangeAspect="1"/>
          </p:cNvPicPr>
          <p:nvPr/>
        </p:nvPicPr>
        <p:blipFill>
          <a:blip r:embed="rId3"/>
          <a:stretch>
            <a:fillRect/>
          </a:stretch>
        </p:blipFill>
        <p:spPr>
          <a:xfrm>
            <a:off x="7555832" y="521878"/>
            <a:ext cx="3911713" cy="2884888"/>
          </a:xfrm>
          <a:prstGeom prst="rect">
            <a:avLst/>
          </a:prstGeom>
        </p:spPr>
      </p:pic>
      <p:pic>
        <p:nvPicPr>
          <p:cNvPr id="6" name="Picture 5" descr="A group of ducks swimming in a pond in front of a building&#10;&#10;Description automatically generated with low confidence">
            <a:extLst>
              <a:ext uri="{FF2B5EF4-FFF2-40B4-BE49-F238E27FC236}">
                <a16:creationId xmlns:a16="http://schemas.microsoft.com/office/drawing/2014/main" id="{16A34BEB-E75A-27AD-D76E-FF1C3A8FE663}"/>
              </a:ext>
            </a:extLst>
          </p:cNvPr>
          <p:cNvPicPr>
            <a:picLocks noChangeAspect="1"/>
          </p:cNvPicPr>
          <p:nvPr/>
        </p:nvPicPr>
        <p:blipFill>
          <a:blip r:embed="rId4"/>
          <a:stretch>
            <a:fillRect/>
          </a:stretch>
        </p:blipFill>
        <p:spPr>
          <a:xfrm>
            <a:off x="7555832" y="3566786"/>
            <a:ext cx="3911713" cy="2963121"/>
          </a:xfrm>
          <a:prstGeom prst="rect">
            <a:avLst/>
          </a:prstGeom>
        </p:spPr>
      </p:pic>
    </p:spTree>
    <p:extLst>
      <p:ext uri="{BB962C8B-B14F-4D97-AF65-F5344CB8AC3E}">
        <p14:creationId xmlns:p14="http://schemas.microsoft.com/office/powerpoint/2010/main" val="22989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932037" y="371606"/>
            <a:ext cx="5905059" cy="1369512"/>
          </a:xfrm>
        </p:spPr>
        <p:txBody>
          <a:bodyPr>
            <a:noAutofit/>
          </a:bodyPr>
          <a:lstStyle/>
          <a:p>
            <a:r>
              <a:rPr lang="en-US" sz="4000" dirty="0"/>
              <a:t>Landlines and Bloodlines of Robert Allerton</a:t>
            </a:r>
          </a:p>
        </p:txBody>
      </p:sp>
      <p:pic>
        <p:nvPicPr>
          <p:cNvPr id="8" name="Picture 7" descr="A picture containing text, fabric&#10;&#10;Description automatically generated">
            <a:extLst>
              <a:ext uri="{FF2B5EF4-FFF2-40B4-BE49-F238E27FC236}">
                <a16:creationId xmlns:a16="http://schemas.microsoft.com/office/drawing/2014/main" id="{CBD979ED-D5D1-9ADD-36AB-33DA56365259}"/>
              </a:ext>
            </a:extLst>
          </p:cNvPr>
          <p:cNvPicPr>
            <a:picLocks noChangeAspect="1"/>
          </p:cNvPicPr>
          <p:nvPr/>
        </p:nvPicPr>
        <p:blipFill rotWithShape="1">
          <a:blip r:embed="rId3"/>
          <a:srcRect t="5660" r="4" b="5664"/>
          <a:stretch/>
        </p:blipFill>
        <p:spPr>
          <a:xfrm>
            <a:off x="697031" y="728472"/>
            <a:ext cx="2370794" cy="2748253"/>
          </a:xfrm>
          <a:prstGeom prst="rect">
            <a:avLst/>
          </a:prstGeom>
        </p:spPr>
      </p:pic>
      <p:pic>
        <p:nvPicPr>
          <p:cNvPr id="4" name="Picture 3" descr="A picture containing porcelain&#10;&#10;Description automatically generated">
            <a:extLst>
              <a:ext uri="{FF2B5EF4-FFF2-40B4-BE49-F238E27FC236}">
                <a16:creationId xmlns:a16="http://schemas.microsoft.com/office/drawing/2014/main" id="{095EB913-F1B7-571E-EDE3-D4CD0E6C6D29}"/>
              </a:ext>
            </a:extLst>
          </p:cNvPr>
          <p:cNvPicPr>
            <a:picLocks noChangeAspect="1"/>
          </p:cNvPicPr>
          <p:nvPr/>
        </p:nvPicPr>
        <p:blipFill rotWithShape="1">
          <a:blip r:embed="rId4"/>
          <a:srcRect t="14790" r="2" b="8477"/>
          <a:stretch/>
        </p:blipFill>
        <p:spPr>
          <a:xfrm>
            <a:off x="3240760" y="728472"/>
            <a:ext cx="2363810" cy="2748253"/>
          </a:xfrm>
          <a:prstGeom prst="rect">
            <a:avLst/>
          </a:prstGeom>
        </p:spPr>
      </p:pic>
      <p:pic>
        <p:nvPicPr>
          <p:cNvPr id="7" name="Picture 6" descr="A picture containing plant, vessel, jar, ceramic ware&#10;&#10;Description automatically generated">
            <a:extLst>
              <a:ext uri="{FF2B5EF4-FFF2-40B4-BE49-F238E27FC236}">
                <a16:creationId xmlns:a16="http://schemas.microsoft.com/office/drawing/2014/main" id="{A945E0BD-21C3-32D2-F1FA-7C47B8B1710A}"/>
              </a:ext>
            </a:extLst>
          </p:cNvPr>
          <p:cNvPicPr>
            <a:picLocks noChangeAspect="1"/>
          </p:cNvPicPr>
          <p:nvPr/>
        </p:nvPicPr>
        <p:blipFill rotWithShape="1">
          <a:blip r:embed="rId5"/>
          <a:srcRect t="15394" r="2" b="50132"/>
          <a:stretch/>
        </p:blipFill>
        <p:spPr>
          <a:xfrm>
            <a:off x="697031" y="3635821"/>
            <a:ext cx="4878269" cy="2519537"/>
          </a:xfrm>
          <a:prstGeom prst="rect">
            <a:avLst/>
          </a:prstGeom>
        </p:spPr>
      </p:pic>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6041191" y="1868884"/>
            <a:ext cx="5730393" cy="4305822"/>
          </a:xfrm>
        </p:spPr>
        <p:txBody>
          <a:bodyPr>
            <a:noAutofit/>
          </a:bodyPr>
          <a:lstStyle/>
          <a:p>
            <a:pPr marL="285750" indent="-285750">
              <a:buFont typeface="Arial" panose="020B0604020202020204" pitchFamily="34" charset="0"/>
              <a:buChar char="•"/>
            </a:pPr>
            <a:r>
              <a:rPr lang="en-US" sz="2800" dirty="0"/>
              <a:t>Moved by the art exhibition, Robert gives up on a plan to join Samuel’s business in order to go to art school.</a:t>
            </a:r>
          </a:p>
          <a:p>
            <a:pPr marL="285750" indent="-285750">
              <a:buFont typeface="Arial" panose="020B0604020202020204" pitchFamily="34" charset="0"/>
              <a:buChar char="•"/>
            </a:pPr>
            <a:r>
              <a:rPr lang="en-US" sz="2800" dirty="0"/>
              <a:t>These pieces are among those that were on display. </a:t>
            </a:r>
          </a:p>
          <a:p>
            <a:pPr marL="285750" indent="-285750">
              <a:buFont typeface="Arial" panose="020B0604020202020204" pitchFamily="34" charset="0"/>
              <a:buChar char="•"/>
            </a:pPr>
            <a:r>
              <a:rPr lang="en-US" sz="2800" dirty="0"/>
              <a:t>The two vases were later purchased by Robert and donated to the University of Illinois. </a:t>
            </a:r>
          </a:p>
        </p:txBody>
      </p:sp>
      <p:sp>
        <p:nvSpPr>
          <p:cNvPr id="27" name="Rectangle 12">
            <a:extLst>
              <a:ext uri="{FF2B5EF4-FFF2-40B4-BE49-F238E27FC236}">
                <a16:creationId xmlns:a16="http://schemas.microsoft.com/office/drawing/2014/main" id="{74AF0476-C6E3-49C2-BC3D-DA8F91152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3627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698390" y="516852"/>
            <a:ext cx="5528790" cy="1443269"/>
          </a:xfrm>
        </p:spPr>
        <p:txBody>
          <a:bodyPr>
            <a:normAutofit fontScale="90000"/>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513512" y="2471274"/>
            <a:ext cx="5413043" cy="3549570"/>
          </a:xfrm>
        </p:spPr>
        <p:txBody>
          <a:bodyPr>
            <a:normAutofit/>
          </a:bodyPr>
          <a:lstStyle/>
          <a:p>
            <a:r>
              <a:rPr lang="en-US" sz="2800" dirty="0"/>
              <a:t>For five years, Robert studied painting, drawing, and sculpture at Munich’s Royal Academy of Fine Arts and academies in Paris.</a:t>
            </a:r>
          </a:p>
          <a:p>
            <a:r>
              <a:rPr lang="en-US" sz="2800" dirty="0"/>
              <a:t>At that point he decided he would never be a great artist and destroyed his work.</a:t>
            </a:r>
          </a:p>
        </p:txBody>
      </p:sp>
      <p:pic>
        <p:nvPicPr>
          <p:cNvPr id="5" name="Picture 4" descr="A picture containing tree, building, city, castle&#10;&#10;Description automatically generated">
            <a:extLst>
              <a:ext uri="{FF2B5EF4-FFF2-40B4-BE49-F238E27FC236}">
                <a16:creationId xmlns:a16="http://schemas.microsoft.com/office/drawing/2014/main" id="{D133A6E2-4DFB-C196-BFA3-78ED06020D04}"/>
              </a:ext>
            </a:extLst>
          </p:cNvPr>
          <p:cNvPicPr>
            <a:picLocks noChangeAspect="1"/>
          </p:cNvPicPr>
          <p:nvPr/>
        </p:nvPicPr>
        <p:blipFill rotWithShape="1">
          <a:blip r:embed="rId3"/>
          <a:srcRect l="16903" r="18465"/>
          <a:stretch/>
        </p:blipFill>
        <p:spPr>
          <a:xfrm>
            <a:off x="6636743" y="1238487"/>
            <a:ext cx="4741120" cy="4493060"/>
          </a:xfrm>
          <a:prstGeom prst="rect">
            <a:avLst/>
          </a:prstGeom>
        </p:spPr>
      </p:pic>
    </p:spTree>
    <p:extLst>
      <p:ext uri="{BB962C8B-B14F-4D97-AF65-F5344CB8AC3E}">
        <p14:creationId xmlns:p14="http://schemas.microsoft.com/office/powerpoint/2010/main" val="375045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17357" y="340534"/>
            <a:ext cx="7318703" cy="1356360"/>
          </a:xfrm>
        </p:spPr>
        <p:txBody>
          <a:bodyPr>
            <a:normAutofit/>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517358" y="2057400"/>
            <a:ext cx="7411617" cy="4193088"/>
          </a:xfrm>
        </p:spPr>
        <p:txBody>
          <a:bodyPr>
            <a:normAutofit/>
          </a:bodyPr>
          <a:lstStyle/>
          <a:p>
            <a:r>
              <a:rPr lang="en-US" sz="2800" dirty="0"/>
              <a:t>Robert took on the family land in Illinois contingent on Samuel giving Robert the money to build this home in Piatt County.</a:t>
            </a:r>
          </a:p>
          <a:p>
            <a:r>
              <a:rPr lang="en-US" sz="2800" dirty="0"/>
              <a:t>With $50,000 ($1,773,880 today), Robert studied architecture in England then built this mansion in 1900 (color image of it today).</a:t>
            </a:r>
          </a:p>
          <a:p>
            <a:r>
              <a:rPr lang="en-US" sz="2800" dirty="0"/>
              <a:t>The estate became a model of production farming that attracted experts from around the world</a:t>
            </a:r>
          </a:p>
        </p:txBody>
      </p:sp>
      <p:pic>
        <p:nvPicPr>
          <p:cNvPr id="7" name="Picture 6">
            <a:extLst>
              <a:ext uri="{FF2B5EF4-FFF2-40B4-BE49-F238E27FC236}">
                <a16:creationId xmlns:a16="http://schemas.microsoft.com/office/drawing/2014/main" id="{F999AC5B-D1B4-56D9-FB7A-3F028E9FA48E}"/>
              </a:ext>
            </a:extLst>
          </p:cNvPr>
          <p:cNvPicPr>
            <a:picLocks noChangeAspect="1"/>
          </p:cNvPicPr>
          <p:nvPr/>
        </p:nvPicPr>
        <p:blipFill rotWithShape="1">
          <a:blip r:embed="rId3"/>
          <a:srcRect r="11450" b="-5"/>
          <a:stretch/>
        </p:blipFill>
        <p:spPr>
          <a:xfrm>
            <a:off x="8298096" y="3803526"/>
            <a:ext cx="3548003" cy="2684687"/>
          </a:xfrm>
          <a:prstGeom prst="rect">
            <a:avLst/>
          </a:prstGeom>
        </p:spPr>
      </p:pic>
      <p:pic>
        <p:nvPicPr>
          <p:cNvPr id="4" name="Picture 3" descr="A picture containing tree, outdoor, old, white&#10;&#10;Description automatically generated">
            <a:extLst>
              <a:ext uri="{FF2B5EF4-FFF2-40B4-BE49-F238E27FC236}">
                <a16:creationId xmlns:a16="http://schemas.microsoft.com/office/drawing/2014/main" id="{286ECBFD-4BAC-213E-4C45-F7E49C06FED3}"/>
              </a:ext>
            </a:extLst>
          </p:cNvPr>
          <p:cNvPicPr>
            <a:picLocks noChangeAspect="1"/>
          </p:cNvPicPr>
          <p:nvPr/>
        </p:nvPicPr>
        <p:blipFill rotWithShape="1">
          <a:blip r:embed="rId4"/>
          <a:srcRect l="31182" r="10954" b="-1"/>
          <a:stretch/>
        </p:blipFill>
        <p:spPr>
          <a:xfrm>
            <a:off x="8298096" y="340534"/>
            <a:ext cx="3548003" cy="3433732"/>
          </a:xfrm>
          <a:prstGeom prst="rect">
            <a:avLst/>
          </a:prstGeom>
        </p:spPr>
      </p:pic>
    </p:spTree>
    <p:extLst>
      <p:ext uri="{BB962C8B-B14F-4D97-AF65-F5344CB8AC3E}">
        <p14:creationId xmlns:p14="http://schemas.microsoft.com/office/powerpoint/2010/main" val="2505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C3B7FA-53FD-4D89-BFA4-2DE5AB860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383CAD9-FBCE-50E6-9C1B-5A315F090041}"/>
              </a:ext>
            </a:extLst>
          </p:cNvPr>
          <p:cNvSpPr>
            <a:spLocks noGrp="1"/>
          </p:cNvSpPr>
          <p:nvPr>
            <p:ph type="title"/>
          </p:nvPr>
        </p:nvSpPr>
        <p:spPr>
          <a:xfrm>
            <a:off x="570016" y="334028"/>
            <a:ext cx="7347857" cy="1081413"/>
          </a:xfrm>
        </p:spPr>
        <p:txBody>
          <a:bodyPr>
            <a:normAutofit fontScale="90000"/>
          </a:bodyPr>
          <a:lstStyle/>
          <a:p>
            <a:r>
              <a:rPr lang="en-US" sz="4000" dirty="0"/>
              <a:t>Landlines and Bloodlines of Robert Allerton</a:t>
            </a:r>
          </a:p>
        </p:txBody>
      </p:sp>
      <p:sp>
        <p:nvSpPr>
          <p:cNvPr id="3" name="Content Placeholder 2">
            <a:extLst>
              <a:ext uri="{FF2B5EF4-FFF2-40B4-BE49-F238E27FC236}">
                <a16:creationId xmlns:a16="http://schemas.microsoft.com/office/drawing/2014/main" id="{36107868-9307-0F9D-F584-07AFC5F74683}"/>
              </a:ext>
            </a:extLst>
          </p:cNvPr>
          <p:cNvSpPr>
            <a:spLocks noGrp="1"/>
          </p:cNvSpPr>
          <p:nvPr>
            <p:ph idx="1"/>
          </p:nvPr>
        </p:nvSpPr>
        <p:spPr>
          <a:xfrm>
            <a:off x="399206" y="1442998"/>
            <a:ext cx="7617452" cy="5352371"/>
          </a:xfrm>
        </p:spPr>
        <p:txBody>
          <a:bodyPr>
            <a:noAutofit/>
          </a:bodyPr>
          <a:lstStyle/>
          <a:p>
            <a:r>
              <a:rPr lang="en-US" sz="2800" dirty="0"/>
              <a:t>Robert, a part of the University of Illinois Campus Plan Commission since 1919, met John Gregg at a U of I “Dad’s Day” event in 1922.</a:t>
            </a:r>
          </a:p>
          <a:p>
            <a:r>
              <a:rPr lang="en-US" sz="2800" dirty="0"/>
              <a:t>Robert stood in as John’s father since John’s own parents had died.</a:t>
            </a:r>
          </a:p>
          <a:p>
            <a:r>
              <a:rPr lang="en-US" sz="2800" dirty="0"/>
              <a:t>One of John’s many campus memberships included the campus chapter of the Klan.</a:t>
            </a:r>
          </a:p>
          <a:p>
            <a:r>
              <a:rPr lang="en-US" sz="2800" dirty="0"/>
              <a:t>Said John in 1984: “Robert Allerton was invited over there for lunch before a football game and he didn't have a son and I didn't have a father, so we were paired off and lived happily ever after.”</a:t>
            </a:r>
          </a:p>
        </p:txBody>
      </p:sp>
      <p:pic>
        <p:nvPicPr>
          <p:cNvPr id="5" name="Picture 4" descr="A picture containing text&#10;&#10;Description automatically generated">
            <a:extLst>
              <a:ext uri="{FF2B5EF4-FFF2-40B4-BE49-F238E27FC236}">
                <a16:creationId xmlns:a16="http://schemas.microsoft.com/office/drawing/2014/main" id="{D7E9E2A1-80F0-6FD2-B497-6A9E6061D7CB}"/>
              </a:ext>
            </a:extLst>
          </p:cNvPr>
          <p:cNvPicPr>
            <a:picLocks noChangeAspect="1"/>
          </p:cNvPicPr>
          <p:nvPr/>
        </p:nvPicPr>
        <p:blipFill rotWithShape="1">
          <a:blip r:embed="rId3"/>
          <a:srcRect l="18325" r="2809" b="1"/>
          <a:stretch/>
        </p:blipFill>
        <p:spPr>
          <a:xfrm>
            <a:off x="8301386" y="243840"/>
            <a:ext cx="3646837" cy="6377939"/>
          </a:xfrm>
          <a:prstGeom prst="rect">
            <a:avLst/>
          </a:prstGeom>
        </p:spPr>
      </p:pic>
      <p:sp>
        <p:nvSpPr>
          <p:cNvPr id="12" name="Rectangle 11">
            <a:extLst>
              <a:ext uri="{FF2B5EF4-FFF2-40B4-BE49-F238E27FC236}">
                <a16:creationId xmlns:a16="http://schemas.microsoft.com/office/drawing/2014/main" id="{E3C6F6B7-7899-41D8-AB85-2854E032D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69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3.xml><?xml version="1.0" encoding="utf-8"?>
<ds:datastoreItem xmlns:ds="http://schemas.openxmlformats.org/officeDocument/2006/customXml" ds:itemID="{0E439292-23DE-4FBC-B000-AFED89AC64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9007</TotalTime>
  <Words>1268</Words>
  <Application>Microsoft Office PowerPoint</Application>
  <PresentationFormat>Widescreen</PresentationFormat>
  <Paragraphs>115</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Cambria</vt:lpstr>
      <vt:lpstr>Corbel</vt:lpstr>
      <vt:lpstr>Basis</vt:lpstr>
      <vt:lpstr>Healing haunted histories</vt:lpstr>
      <vt:lpstr>Introductions</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Landlines and Bloodlines of Robert Allerton</vt:lpstr>
      <vt:lpstr>Space for Faith</vt:lpstr>
      <vt:lpstr>Landlines and Bloodlines of Robert Allerton</vt:lpstr>
      <vt:lpstr>Landlines and Bloodlines of Robert Allerton</vt:lpstr>
      <vt:lpstr>Landlines and Bloodlines of Robert Allerton</vt:lpstr>
      <vt:lpstr>Landlines and Bloodlines of Robert Allerton</vt:lpstr>
      <vt:lpstr>Wrapping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Trail of Death, Pioneer Cemetery, and the "Haunted Histories" of our Lives Thursdays, 9:30 - 11:00 a.m. September 15 through November 3</dc:title>
  <dc:creator>Eileen Gebbie</dc:creator>
  <cp:lastModifiedBy>Eileen Gebbie</cp:lastModifiedBy>
  <cp:revision>53</cp:revision>
  <dcterms:created xsi:type="dcterms:W3CDTF">2022-09-14T14:36:53Z</dcterms:created>
  <dcterms:modified xsi:type="dcterms:W3CDTF">2023-02-18T17:12:13Z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